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34"/>
  </p:notesMasterIdLst>
  <p:sldIdLst>
    <p:sldId id="646" r:id="rId2"/>
    <p:sldId id="688" r:id="rId3"/>
    <p:sldId id="689" r:id="rId4"/>
    <p:sldId id="647" r:id="rId5"/>
    <p:sldId id="650" r:id="rId6"/>
    <p:sldId id="653" r:id="rId7"/>
    <p:sldId id="648" r:id="rId8"/>
    <p:sldId id="651" r:id="rId9"/>
    <p:sldId id="661" r:id="rId10"/>
    <p:sldId id="662" r:id="rId11"/>
    <p:sldId id="655" r:id="rId12"/>
    <p:sldId id="659" r:id="rId13"/>
    <p:sldId id="660" r:id="rId14"/>
    <p:sldId id="663" r:id="rId15"/>
    <p:sldId id="656" r:id="rId16"/>
    <p:sldId id="665" r:id="rId17"/>
    <p:sldId id="666" r:id="rId18"/>
    <p:sldId id="667" r:id="rId19"/>
    <p:sldId id="657" r:id="rId20"/>
    <p:sldId id="672" r:id="rId21"/>
    <p:sldId id="671" r:id="rId22"/>
    <p:sldId id="658" r:id="rId23"/>
    <p:sldId id="673" r:id="rId24"/>
    <p:sldId id="674" r:id="rId25"/>
    <p:sldId id="675" r:id="rId26"/>
    <p:sldId id="676" r:id="rId27"/>
    <p:sldId id="677" r:id="rId28"/>
    <p:sldId id="679" r:id="rId29"/>
    <p:sldId id="678" r:id="rId30"/>
    <p:sldId id="684" r:id="rId31"/>
    <p:sldId id="685" r:id="rId32"/>
    <p:sldId id="687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C9A"/>
    <a:srgbClr val="EBB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9"/>
    <p:restoredTop sz="85271"/>
  </p:normalViewPr>
  <p:slideViewPr>
    <p:cSldViewPr snapToGrid="0" snapToObjects="1">
      <p:cViewPr>
        <p:scale>
          <a:sx n="78" d="100"/>
          <a:sy n="78" d="100"/>
        </p:scale>
        <p:origin x="1184" y="456"/>
      </p:cViewPr>
      <p:guideLst/>
    </p:cSldViewPr>
  </p:slideViewPr>
  <p:outlineViewPr>
    <p:cViewPr>
      <p:scale>
        <a:sx n="33" d="100"/>
        <a:sy n="33" d="100"/>
      </p:scale>
      <p:origin x="0" y="-477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160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404F-921A-5A41-A035-CFDD5F0AF16A}" type="datetimeFigureOut">
              <a:rPr lang="en-US" smtClean="0"/>
              <a:t>1/22/16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5960B-FBEF-2746-82FA-4C1369FB4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0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Download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slides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8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 user nor</a:t>
            </a:r>
            <a:r>
              <a:rPr lang="en-US" baseline="0" dirty="0" smtClean="0"/>
              <a:t> item can be aligned. Sharing/e</a:t>
            </a:r>
            <a:r>
              <a:rPr lang="en-US" altLang="zh-CN" dirty="0" smtClean="0"/>
              <a:t>ncoding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patterns. S to 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6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Aligned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aligned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29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52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87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011C9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F2D22-DB20-C145-AFBC-7EFF1988A063}" type="datetime2">
              <a:rPr lang="en-US" smtClean="0"/>
              <a:t>Friday, January 22,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AE73-3278-684A-AD86-B7B9418BE81E}" type="datetime2">
              <a:rPr lang="en-US" smtClean="0"/>
              <a:t>Friday, January 22,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63296"/>
            <a:ext cx="2057400" cy="5608320"/>
          </a:xfrm>
        </p:spPr>
        <p:txBody>
          <a:bodyPr vert="eaVert" anchor="b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63296"/>
            <a:ext cx="6019800" cy="560832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718-76C0-DF45-92FA-855B110B1DF9}" type="datetime2">
              <a:rPr lang="en-US" smtClean="0"/>
              <a:t>Friday, January 22,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B4FD-6A04-0C40-A451-FA7F82E5A93A}" type="datetime2">
              <a:rPr lang="en-US" smtClean="0"/>
              <a:t>Friday, January 22,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7300" y="1524"/>
            <a:ext cx="5897172" cy="329184"/>
          </a:xfr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4472" y="1524"/>
            <a:ext cx="719528" cy="329184"/>
          </a:xfr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011C9A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260855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63821"/>
            <a:ext cx="7772400" cy="1352931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6E47-EC81-164D-A9D0-52217604E4BE}" type="datetime2">
              <a:rPr lang="en-US" smtClean="0"/>
              <a:t>Friday, January 22,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22313" y="4562475"/>
            <a:ext cx="7772400" cy="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8064"/>
            <a:ext cx="4038600" cy="4488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8064"/>
            <a:ext cx="4038600" cy="4488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D5E-605B-F646-9291-93564E46B407}" type="datetime2">
              <a:rPr lang="en-US" smtClean="0"/>
              <a:t>Friday, January 22,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8544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011C9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32164"/>
            <a:ext cx="3931920" cy="37394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558544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011C9A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331084"/>
            <a:ext cx="3931920" cy="37405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B40A-C2C2-8048-B87F-F6B5F06663C2}" type="datetime2">
              <a:rPr lang="en-US" smtClean="0"/>
              <a:t>Friday, January 22,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571603" y="1558544"/>
            <a:ext cx="794" cy="451307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0C1C-8A84-DC43-ABB0-93DE89758676}" type="datetime2">
              <a:rPr lang="en-US" smtClean="0"/>
              <a:t>Friday, January 22,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EACD-1A1B-2542-90FB-21D16508F629}" type="datetime2">
              <a:rPr lang="en-US" smtClean="0"/>
              <a:t>Friday, January 22,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2896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011C9A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462896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801368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41BB-3186-DD4D-ACFA-ACE386CBEB42}" type="datetime2">
              <a:rPr lang="en-US" smtClean="0"/>
              <a:t>Friday, January 22,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251022"/>
            <a:ext cx="5577840" cy="158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3296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011C9A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509017"/>
            <a:ext cx="5904390" cy="5500456"/>
          </a:xfrm>
          <a:solidFill>
            <a:srgbClr val="7030A0">
              <a:alpha val="10000"/>
            </a:srgbClr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4416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6089-0C25-344C-8538-F3277E19921D}" type="datetime2">
              <a:rPr lang="en-US" smtClean="0"/>
              <a:t>Friday, January 22,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330"/>
            <a:ext cx="9144000" cy="34614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408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11300"/>
            <a:ext cx="8229600" cy="453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524"/>
            <a:ext cx="20701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FB54245-1AE4-E346-9947-6EB26F03B407}" type="datetime2">
              <a:rPr lang="en-US" smtClean="0"/>
              <a:t>Friday, January 22,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7300" y="1524"/>
            <a:ext cx="61595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1524"/>
            <a:ext cx="4572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171886"/>
            <a:ext cx="9144000" cy="7315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0" y="6171886"/>
            <a:ext cx="9144000" cy="6861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rgbClr val="011C9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0" y="6171886"/>
            <a:ext cx="9144000" cy="6861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011C9A"/>
          </a:solidFill>
          <a:latin typeface="+mn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011C9A"/>
        </a:buClr>
        <a:buSzPct val="85000"/>
        <a:buFont typeface="Wingdings" charset="2"/>
        <a:buChar char="v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011C9A"/>
        </a:buClr>
        <a:buSzPct val="85000"/>
        <a:buFont typeface="Wingdings" charset="2"/>
        <a:buChar char="v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011C9A"/>
        </a:buClr>
        <a:buSzPct val="90000"/>
        <a:buFont typeface="Wingdings" charset="2"/>
        <a:buChar char="v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011C9A"/>
        </a:buClr>
        <a:buFont typeface="Wingdings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011C9A"/>
        </a:buClr>
        <a:buSzPct val="100000"/>
        <a:buFont typeface="Wingdings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000" b="1" i="1" dirty="0" smtClean="0"/>
              <a:t>Little</a:t>
            </a:r>
            <a:r>
              <a:rPr lang="zh-CN" altLang="en-US" sz="4000" b="1" i="1" dirty="0" smtClean="0"/>
              <a:t> </a:t>
            </a:r>
            <a:r>
              <a:rPr lang="en-US" altLang="zh-CN" sz="4000" b="1" i="1" dirty="0" smtClean="0"/>
              <a:t>is</a:t>
            </a:r>
            <a:r>
              <a:rPr lang="zh-CN" altLang="en-US" sz="4000" b="1" i="1" dirty="0" smtClean="0"/>
              <a:t> </a:t>
            </a:r>
            <a:r>
              <a:rPr lang="en-US" altLang="zh-CN" sz="4000" b="1" i="1" dirty="0" smtClean="0"/>
              <a:t>much</a:t>
            </a:r>
            <a:r>
              <a:rPr lang="en-US" altLang="zh-CN" sz="4000" dirty="0" smtClean="0"/>
              <a:t>:</a:t>
            </a:r>
            <a:r>
              <a:rPr lang="zh-CN" altLang="en-US" sz="4000" dirty="0" smtClean="0"/>
              <a:t/>
            </a:r>
            <a:br>
              <a:rPr lang="zh-CN" altLang="en-US" sz="4000" dirty="0" smtClean="0"/>
            </a:br>
            <a:r>
              <a:rPr lang="en-US" altLang="zh-CN" sz="4000" dirty="0" smtClean="0"/>
              <a:t>bridging</a:t>
            </a:r>
            <a:r>
              <a:rPr lang="zh-CN" altLang="en-US" sz="4000" dirty="0" smtClean="0"/>
              <a:t> </a:t>
            </a:r>
            <a:r>
              <a:rPr lang="en-US" altLang="zh-CN" sz="4000" b="1" dirty="0" smtClean="0"/>
              <a:t>cross-platform</a:t>
            </a:r>
            <a:r>
              <a:rPr lang="zh-CN" altLang="en-US" sz="4000" b="1" dirty="0" smtClean="0"/>
              <a:t> </a:t>
            </a:r>
            <a:r>
              <a:rPr lang="en-US" altLang="zh-CN" sz="4000" b="1" dirty="0" smtClean="0"/>
              <a:t>behaviors</a:t>
            </a:r>
            <a:r>
              <a:rPr lang="zh-CN" altLang="en-US" sz="4000" b="1" dirty="0" smtClean="0"/>
              <a:t> </a:t>
            </a:r>
            <a:r>
              <a:rPr lang="en-US" altLang="zh-CN" sz="4000" dirty="0" smtClean="0"/>
              <a:t>through</a:t>
            </a:r>
            <a:r>
              <a:rPr lang="zh-CN" altLang="en-US" sz="4000" dirty="0" smtClean="0"/>
              <a:t> </a:t>
            </a:r>
            <a:r>
              <a:rPr lang="en-US" altLang="zh-CN" sz="4000" b="1" dirty="0" smtClean="0"/>
              <a:t>overlapped</a:t>
            </a:r>
            <a:r>
              <a:rPr lang="zh-CN" altLang="en-US" sz="4000" b="1" dirty="0" smtClean="0"/>
              <a:t> </a:t>
            </a:r>
            <a:r>
              <a:rPr lang="en-US" altLang="zh-CN" sz="4000" b="1" dirty="0" smtClean="0"/>
              <a:t>crowds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8600" cy="1752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Meng</a:t>
            </a:r>
            <a:r>
              <a:rPr lang="en-US" dirty="0" smtClean="0"/>
              <a:t> Jiang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(Office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2130SC),</a:t>
            </a:r>
            <a:r>
              <a:rPr lang="zh-CN" altLang="en-US" dirty="0" smtClean="0"/>
              <a:t> </a:t>
            </a:r>
            <a:r>
              <a:rPr lang="en-US" altLang="zh-CN" dirty="0" smtClean="0"/>
              <a:t>Peng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Cui</a:t>
            </a:r>
            <a:r>
              <a:rPr lang="zh-CN" altLang="en-US" dirty="0" smtClean="0"/>
              <a:t> </a:t>
            </a:r>
            <a:r>
              <a:rPr lang="en-US" altLang="zh-CN" dirty="0" smtClean="0"/>
              <a:t>(Tsinghua U),</a:t>
            </a:r>
            <a:endParaRPr lang="zh-CN" altLang="en-US" dirty="0"/>
          </a:p>
          <a:p>
            <a:r>
              <a:rPr lang="en-US" altLang="zh-CN" dirty="0" smtClean="0"/>
              <a:t>Nicholas</a:t>
            </a:r>
            <a:r>
              <a:rPr lang="zh-CN" altLang="en-US" dirty="0" smtClean="0"/>
              <a:t> </a:t>
            </a:r>
            <a:r>
              <a:rPr lang="en-US" altLang="zh-CN" dirty="0" smtClean="0"/>
              <a:t>Jing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Yuan</a:t>
            </a:r>
            <a:r>
              <a:rPr lang="zh-CN" altLang="en-US" dirty="0" smtClean="0"/>
              <a:t> </a:t>
            </a:r>
            <a:r>
              <a:rPr lang="en-US" altLang="zh-CN" dirty="0" smtClean="0"/>
              <a:t>(MSRA),</a:t>
            </a:r>
            <a:r>
              <a:rPr lang="zh-CN" altLang="en-US" dirty="0" smtClean="0"/>
              <a:t> </a:t>
            </a:r>
            <a:r>
              <a:rPr lang="en-US" altLang="zh-CN" dirty="0" smtClean="0"/>
              <a:t>Xing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Xie</a:t>
            </a:r>
            <a:r>
              <a:rPr lang="zh-CN" altLang="en-US" dirty="0" smtClean="0"/>
              <a:t> </a:t>
            </a:r>
            <a:r>
              <a:rPr lang="en-US" altLang="zh-CN" dirty="0" smtClean="0"/>
              <a:t>(MSRA),</a:t>
            </a:r>
            <a:endParaRPr lang="zh-CN" altLang="en-US" dirty="0"/>
          </a:p>
          <a:p>
            <a:r>
              <a:rPr lang="en-US" altLang="zh-CN" dirty="0" err="1" smtClean="0"/>
              <a:t>Shiqiang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Yang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(Tsinghua U)</a:t>
            </a:r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295400" y="6133872"/>
            <a:ext cx="7848600" cy="87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85000"/>
              <a:buFont typeface="Wingdings" charset="2"/>
              <a:buNone/>
              <a:defRPr sz="2400" kern="1200">
                <a:solidFill>
                  <a:srgbClr val="011C9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85000"/>
              <a:buFont typeface="Wingdings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90000"/>
              <a:buFont typeface="Wingdings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100000"/>
              <a:buFont typeface="Wingdings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AAAI-16 </a:t>
            </a:r>
            <a:r>
              <a:rPr lang="en-US" dirty="0">
                <a:solidFill>
                  <a:schemeClr val="bg1"/>
                </a:solidFill>
              </a:rPr>
              <a:t>THIRTIETH AAAI CONFERENCE ON ARTIFICIAL INTELLIGENCE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477986" y="5617029"/>
            <a:ext cx="5666014" cy="5168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85000"/>
              <a:buFont typeface="Wingdings" charset="2"/>
              <a:buNone/>
              <a:defRPr sz="2400" kern="1200">
                <a:solidFill>
                  <a:srgbClr val="011C9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85000"/>
              <a:buFont typeface="Wingdings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90000"/>
              <a:buFont typeface="Wingdings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100000"/>
              <a:buFont typeface="Wingdings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2800" i="1" dirty="0"/>
              <a:t>c</a:t>
            </a:r>
            <a:r>
              <a:rPr lang="en-US" altLang="zh-CN" sz="2800" i="1" dirty="0" smtClean="0"/>
              <a:t>ross-platform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behavior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prediction</a:t>
            </a:r>
            <a:endParaRPr lang="en-US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184230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Codebook Transfer</a:t>
            </a:r>
            <a:r>
              <a:rPr lang="zh-CN" altLang="en-US" dirty="0"/>
              <a:t> </a:t>
            </a:r>
            <a:r>
              <a:rPr lang="en-US" altLang="zh-CN" dirty="0"/>
              <a:t>(CBT)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Li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Can Movies and Books Collaborate? Cross-Domain Collaborative Filtering for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Sparsity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Reduction.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IJCAI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2009.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7200" y="2760399"/>
            <a:ext cx="2141095" cy="2139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80" y="4986040"/>
            <a:ext cx="934933" cy="5183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 rot="16200000">
            <a:off x="-14402" y="3816778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p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23" name="Rectangle 22"/>
          <p:cNvSpPr/>
          <p:nvPr/>
        </p:nvSpPr>
        <p:spPr>
          <a:xfrm>
            <a:off x="865128" y="2760399"/>
            <a:ext cx="18245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q</a:t>
            </a:r>
            <a:r>
              <a:rPr lang="en-US" altLang="zh-CN" sz="3200" dirty="0" smtClean="0"/>
              <a:t> movies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66" y="3854421"/>
            <a:ext cx="6137778" cy="1669419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25" idx="2"/>
          </p:cNvCxnSpPr>
          <p:nvPr/>
        </p:nvCxnSpPr>
        <p:spPr>
          <a:xfrm>
            <a:off x="6385925" y="2721700"/>
            <a:ext cx="343167" cy="1272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587997" y="2075369"/>
            <a:ext cx="3595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Codebook:</a:t>
            </a:r>
            <a:r>
              <a:rPr lang="zh-CN" altLang="en-US" sz="3600" i="1" dirty="0" smtClean="0"/>
              <a:t> </a:t>
            </a:r>
            <a:r>
              <a:rPr lang="en-US" altLang="zh-CN" sz="3600" i="1" dirty="0" smtClean="0"/>
              <a:t>k</a:t>
            </a:r>
            <a:r>
              <a:rPr lang="zh-CN" altLang="en-US" sz="3600" i="1" dirty="0" smtClean="0"/>
              <a:t> </a:t>
            </a:r>
            <a:r>
              <a:rPr lang="en-US" altLang="zh-CN" sz="3600" dirty="0"/>
              <a:t>×</a:t>
            </a:r>
            <a:r>
              <a:rPr lang="zh-CN" altLang="en-US" sz="3600" i="1" dirty="0"/>
              <a:t> </a:t>
            </a:r>
            <a:r>
              <a:rPr lang="en-US" altLang="zh-CN" sz="3600" i="1" dirty="0" smtClean="0"/>
              <a:t>l</a:t>
            </a:r>
            <a:endParaRPr lang="zh-CN" altLang="en-US" sz="3600" i="1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7072570" y="3454133"/>
            <a:ext cx="323028" cy="5398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947617" y="2764751"/>
            <a:ext cx="1261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q</a:t>
            </a:r>
            <a:r>
              <a:rPr lang="zh-CN" altLang="en-US" sz="3600" i="1" dirty="0" smtClean="0"/>
              <a:t> </a:t>
            </a:r>
            <a:r>
              <a:rPr lang="en-US" altLang="zh-CN" sz="3600" dirty="0"/>
              <a:t>×</a:t>
            </a:r>
            <a:r>
              <a:rPr lang="zh-CN" altLang="en-US" sz="3600" i="1" dirty="0"/>
              <a:t> </a:t>
            </a:r>
            <a:r>
              <a:rPr lang="en-US" altLang="zh-CN" sz="3600" i="1" dirty="0" smtClean="0"/>
              <a:t>l</a:t>
            </a:r>
            <a:endParaRPr lang="zh-CN" altLang="en-US" sz="3600" i="1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701685" y="3620365"/>
            <a:ext cx="441931" cy="3736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500275" y="3060648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p</a:t>
            </a:r>
            <a:r>
              <a:rPr lang="zh-CN" altLang="en-US" sz="3600" i="1" dirty="0" smtClean="0"/>
              <a:t> </a:t>
            </a:r>
            <a:r>
              <a:rPr lang="en-US" altLang="zh-CN" sz="3600" dirty="0" smtClean="0"/>
              <a:t>×</a:t>
            </a:r>
            <a:r>
              <a:rPr lang="zh-CN" altLang="en-US" sz="3600" i="1" dirty="0" smtClean="0"/>
              <a:t> </a:t>
            </a:r>
            <a:r>
              <a:rPr lang="en-US" altLang="zh-CN" sz="3600" i="1" dirty="0" smtClean="0"/>
              <a:t>k</a:t>
            </a:r>
            <a:endParaRPr lang="zh-CN" alt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2565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Transfer:</a:t>
            </a:r>
            <a:r>
              <a:rPr lang="zh-CN" altLang="en-US" dirty="0"/>
              <a:t> </a:t>
            </a:r>
            <a:r>
              <a:rPr lang="en-US" altLang="zh-CN" dirty="0"/>
              <a:t>Alleviate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Sparsity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9421370"/>
              </p:ext>
            </p:extLst>
          </p:nvPr>
        </p:nvGraphicFramePr>
        <p:xfrm>
          <a:off x="457200" y="1424686"/>
          <a:ext cx="8229600" cy="359664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861457"/>
                <a:gridCol w="4490357"/>
                <a:gridCol w="18777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Problem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Bridge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Method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Cross-Source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Non-overlapped</a:t>
                      </a:r>
                      <a:endParaRPr lang="zh-CN" altLang="en-US" sz="2800" dirty="0" smtClean="0"/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400" dirty="0" smtClean="0">
                          <a:sym typeface="Wingdings"/>
                        </a:rPr>
                        <a:t>User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cluster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×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Item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cluster</a:t>
                      </a:r>
                      <a:endParaRPr lang="zh-CN" altLang="en-US" sz="2400" baseline="0" dirty="0" smtClean="0">
                        <a:sym typeface="Wingdings"/>
                      </a:endParaRPr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000" baseline="0" dirty="0" smtClean="0">
                          <a:sym typeface="Wingdings"/>
                        </a:rPr>
                        <a:t>The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same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latent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representation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CBT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</a:rPr>
                        <a:t>Cross-Domain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Cross-Platform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8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4780127" y="3804959"/>
            <a:ext cx="2133371" cy="2117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Domains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Fully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overlapped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Pan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Transfer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Learning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in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Collaborative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Filtering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for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Sparsity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Reduction.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AAAI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2010.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80127" y="1676619"/>
            <a:ext cx="2141095" cy="21127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917356" y="1676618"/>
            <a:ext cx="1980247" cy="2117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下箭头 46"/>
          <p:cNvSpPr/>
          <p:nvPr/>
        </p:nvSpPr>
        <p:spPr>
          <a:xfrm rot="10800000">
            <a:off x="5637521" y="2975437"/>
            <a:ext cx="453295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Rectangle 26"/>
          <p:cNvSpPr/>
          <p:nvPr/>
        </p:nvSpPr>
        <p:spPr>
          <a:xfrm rot="16200000">
            <a:off x="6345126" y="2659928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/>
              <a:t>n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28" name="Rectangle 27"/>
          <p:cNvSpPr/>
          <p:nvPr/>
        </p:nvSpPr>
        <p:spPr>
          <a:xfrm>
            <a:off x="7278249" y="1676618"/>
            <a:ext cx="16193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smtClean="0"/>
              <a:t>q</a:t>
            </a:r>
            <a:r>
              <a:rPr lang="en-US" altLang="zh-CN" sz="3200" smtClean="0"/>
              <a:t> books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 rot="16200000">
            <a:off x="4308525" y="2732997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n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30" name="Rectangle 29"/>
          <p:cNvSpPr/>
          <p:nvPr/>
        </p:nvSpPr>
        <p:spPr>
          <a:xfrm>
            <a:off x="4975147" y="1676618"/>
            <a:ext cx="1938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m</a:t>
            </a:r>
            <a:r>
              <a:rPr lang="en-US" altLang="zh-CN" sz="3200" dirty="0" smtClean="0"/>
              <a:t> movies</a:t>
            </a:r>
            <a:endParaRPr lang="en-US" sz="3200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4308525" y="4855983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p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31" name="Rectangle 30"/>
          <p:cNvSpPr/>
          <p:nvPr/>
        </p:nvSpPr>
        <p:spPr>
          <a:xfrm>
            <a:off x="4975147" y="3799604"/>
            <a:ext cx="1938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smtClean="0"/>
              <a:t>m</a:t>
            </a:r>
            <a:r>
              <a:rPr lang="en-US" altLang="zh-CN" sz="3200" smtClean="0"/>
              <a:t> </a:t>
            </a:r>
            <a:r>
              <a:rPr lang="en-US" altLang="zh-CN" sz="3200" dirty="0" smtClean="0"/>
              <a:t>movies</a:t>
            </a:r>
            <a:endParaRPr lang="en-US" sz="3200" dirty="0"/>
          </a:p>
        </p:txBody>
      </p:sp>
      <p:sp>
        <p:nvSpPr>
          <p:cNvPr id="33" name="下箭头 46"/>
          <p:cNvSpPr/>
          <p:nvPr/>
        </p:nvSpPr>
        <p:spPr>
          <a:xfrm rot="5400000">
            <a:off x="6241693" y="2096882"/>
            <a:ext cx="453295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03" y="2112254"/>
            <a:ext cx="934933" cy="51837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549" y="4988073"/>
            <a:ext cx="1158727" cy="51837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222" y="3799604"/>
            <a:ext cx="1158727" cy="51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5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Coordinate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Transfer</a:t>
            </a:r>
            <a:r>
              <a:rPr lang="zh-CN" altLang="en-US" dirty="0" smtClean="0"/>
              <a:t> </a:t>
            </a:r>
            <a:r>
              <a:rPr lang="en-US" altLang="zh-CN" dirty="0" smtClean="0"/>
              <a:t>(CST)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Pan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Transfer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Learning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in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Collaborative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Filtering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for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Sparsity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Reduction.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AAAI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2010.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65034" y="3301181"/>
            <a:ext cx="2141095" cy="2139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08272" y="2204856"/>
            <a:ext cx="1664269" cy="16464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下箭头 46"/>
          <p:cNvSpPr/>
          <p:nvPr/>
        </p:nvSpPr>
        <p:spPr>
          <a:xfrm rot="16200000">
            <a:off x="3820948" y="2318471"/>
            <a:ext cx="453295" cy="216007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93" y="2280358"/>
            <a:ext cx="1697176" cy="89150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16200000">
            <a:off x="721328" y="3057845"/>
            <a:ext cx="1194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/>
              <a:t>n</a:t>
            </a:r>
            <a:r>
              <a:rPr lang="en-US" altLang="zh-CN" sz="2400" dirty="0" smtClean="0"/>
              <a:t> users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365204" y="2204856"/>
            <a:ext cx="1417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/>
              <a:t>q</a:t>
            </a:r>
            <a:r>
              <a:rPr lang="en-US" altLang="zh-CN" sz="2400" dirty="0" smtClean="0"/>
              <a:t> movies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 rot="16200000">
            <a:off x="5693432" y="4357560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n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6360054" y="3301181"/>
            <a:ext cx="1938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smtClean="0"/>
              <a:t>m</a:t>
            </a:r>
            <a:r>
              <a:rPr lang="en-US" altLang="zh-CN" sz="3200" smtClean="0"/>
              <a:t> </a:t>
            </a:r>
            <a:r>
              <a:rPr lang="en-US" altLang="zh-CN" sz="3200" dirty="0" smtClean="0"/>
              <a:t>movies</a:t>
            </a:r>
            <a:endParaRPr lang="en-US" sz="3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66993" y="4034315"/>
            <a:ext cx="1700619" cy="67275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15159" y="3915392"/>
            <a:ext cx="1664269" cy="16464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Rectangle 15"/>
          <p:cNvSpPr/>
          <p:nvPr/>
        </p:nvSpPr>
        <p:spPr>
          <a:xfrm rot="16200000">
            <a:off x="761473" y="4738630"/>
            <a:ext cx="1194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/>
              <a:t>p</a:t>
            </a:r>
            <a:r>
              <a:rPr lang="en-US" altLang="zh-CN" sz="2400" dirty="0" smtClean="0"/>
              <a:t> users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277095" y="3910518"/>
            <a:ext cx="1502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/>
              <a:t>m</a:t>
            </a:r>
            <a:r>
              <a:rPr lang="en-US" altLang="zh-CN" sz="2400" dirty="0" smtClean="0"/>
              <a:t> movies</a:t>
            </a:r>
            <a:endParaRPr lang="en-US" sz="2400" dirty="0"/>
          </a:p>
        </p:txBody>
      </p:sp>
      <p:sp>
        <p:nvSpPr>
          <p:cNvPr id="22" name="下箭头 46"/>
          <p:cNvSpPr/>
          <p:nvPr/>
        </p:nvSpPr>
        <p:spPr>
          <a:xfrm rot="16200000">
            <a:off x="3820947" y="4101647"/>
            <a:ext cx="453295" cy="216007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762" y="5613436"/>
            <a:ext cx="934933" cy="51837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07" y="5613436"/>
            <a:ext cx="1158727" cy="51837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684872" y="2223959"/>
            <a:ext cx="283132" cy="9478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rot="16200000">
            <a:off x="3894166" y="4213193"/>
            <a:ext cx="292546" cy="12061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952369" y="2114901"/>
            <a:ext cx="5774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/>
              <a:t>U</a:t>
            </a:r>
            <a:r>
              <a:rPr lang="en-US" altLang="zh-CN" sz="2800" b="1" i="1" baseline="-25000" dirty="0" smtClean="0"/>
              <a:t>0</a:t>
            </a:r>
            <a:endParaRPr lang="en-US" sz="2800" b="1" i="1" baseline="-25000" dirty="0"/>
          </a:p>
        </p:txBody>
      </p:sp>
      <p:sp>
        <p:nvSpPr>
          <p:cNvPr id="28" name="Rectangle 27"/>
          <p:cNvSpPr/>
          <p:nvPr/>
        </p:nvSpPr>
        <p:spPr>
          <a:xfrm flipH="1">
            <a:off x="3778483" y="4199293"/>
            <a:ext cx="7512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 smtClean="0"/>
              <a:t>V</a:t>
            </a:r>
            <a:r>
              <a:rPr lang="en-US" altLang="zh-CN" sz="2800" b="1" i="1" baseline="-25000" dirty="0" smtClean="0"/>
              <a:t>0</a:t>
            </a:r>
            <a:r>
              <a:rPr lang="en-US" sz="2800" baseline="30000" dirty="0" smtClean="0"/>
              <a:t>T</a:t>
            </a:r>
            <a:endParaRPr lang="en-US" sz="2800" baseline="30000" dirty="0"/>
          </a:p>
        </p:txBody>
      </p:sp>
    </p:spTree>
    <p:extLst>
      <p:ext uri="{BB962C8B-B14F-4D97-AF65-F5344CB8AC3E}">
        <p14:creationId xmlns:p14="http://schemas.microsoft.com/office/powerpoint/2010/main" val="1200020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Coordinate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dirty="0" smtClean="0"/>
              <a:t>Transfer</a:t>
            </a:r>
            <a:r>
              <a:rPr lang="zh-CN" altLang="en-US" dirty="0" smtClean="0"/>
              <a:t> </a:t>
            </a:r>
            <a:r>
              <a:rPr lang="en-US" altLang="zh-CN" dirty="0" smtClean="0"/>
              <a:t>(CST)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Pan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Transfer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Learning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in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Collaborative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Filtering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for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Sparsity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Reduction.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AAAI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2010.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95943"/>
            <a:ext cx="6858000" cy="767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207" y="3915380"/>
            <a:ext cx="6715593" cy="1994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51497" y="2101862"/>
            <a:ext cx="27590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A</a:t>
            </a:r>
            <a:r>
              <a:rPr lang="en-US" altLang="zh-CN" sz="3200" dirty="0" smtClean="0"/>
              <a:t>uxiliary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data:</a:t>
            </a:r>
            <a:endParaRPr lang="en-US" sz="3200" dirty="0"/>
          </a:p>
        </p:txBody>
      </p:sp>
      <p:sp>
        <p:nvSpPr>
          <p:cNvPr id="32" name="Rectangle 31"/>
          <p:cNvSpPr/>
          <p:nvPr/>
        </p:nvSpPr>
        <p:spPr>
          <a:xfrm>
            <a:off x="251497" y="3363567"/>
            <a:ext cx="23468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T</a:t>
            </a:r>
            <a:r>
              <a:rPr lang="en-US" altLang="zh-CN" sz="3200" dirty="0" smtClean="0"/>
              <a:t>arget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data:</a:t>
            </a:r>
            <a:endParaRPr lang="en-US" sz="3200" dirty="0"/>
          </a:p>
        </p:txBody>
      </p:sp>
      <p:sp>
        <p:nvSpPr>
          <p:cNvPr id="33" name="矩形 48"/>
          <p:cNvSpPr/>
          <p:nvPr/>
        </p:nvSpPr>
        <p:spPr>
          <a:xfrm>
            <a:off x="6011055" y="2604543"/>
            <a:ext cx="674558" cy="558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48"/>
          <p:cNvSpPr/>
          <p:nvPr/>
        </p:nvSpPr>
        <p:spPr>
          <a:xfrm flipH="1">
            <a:off x="7270228" y="2595943"/>
            <a:ext cx="786983" cy="566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48"/>
          <p:cNvSpPr/>
          <p:nvPr/>
        </p:nvSpPr>
        <p:spPr>
          <a:xfrm>
            <a:off x="3702571" y="4633379"/>
            <a:ext cx="2308484" cy="755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8"/>
          <p:cNvSpPr/>
          <p:nvPr/>
        </p:nvSpPr>
        <p:spPr>
          <a:xfrm>
            <a:off x="6317527" y="4633379"/>
            <a:ext cx="2369273" cy="755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92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Transfer:</a:t>
            </a:r>
            <a:r>
              <a:rPr lang="zh-CN" altLang="en-US" dirty="0"/>
              <a:t> </a:t>
            </a:r>
            <a:r>
              <a:rPr lang="en-US" altLang="zh-CN" dirty="0"/>
              <a:t>Alleviate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Sparsity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92057"/>
              </p:ext>
            </p:extLst>
          </p:nvPr>
        </p:nvGraphicFramePr>
        <p:xfrm>
          <a:off x="457200" y="1424686"/>
          <a:ext cx="8229600" cy="4267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861457"/>
                <a:gridCol w="4490357"/>
                <a:gridCol w="18777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Problem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Bridge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Method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Cross-Source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Non-overlapped</a:t>
                      </a:r>
                      <a:endParaRPr lang="zh-CN" altLang="en-US" sz="2800" dirty="0" smtClean="0"/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400" dirty="0" smtClean="0">
                          <a:sym typeface="Wingdings"/>
                        </a:rPr>
                        <a:t>User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cluster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×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Item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cluster</a:t>
                      </a:r>
                      <a:endParaRPr lang="zh-CN" altLang="en-US" sz="2400" baseline="0" dirty="0" smtClean="0">
                        <a:sym typeface="Wingdings"/>
                      </a:endParaRPr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000" baseline="0" dirty="0" smtClean="0">
                          <a:sym typeface="Wingdings"/>
                        </a:rPr>
                        <a:t>The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same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latent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representation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CBT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Cross-Domain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Fully</a:t>
                      </a:r>
                      <a:r>
                        <a:rPr lang="zh-CN" altLang="en-US" sz="2800" dirty="0" smtClean="0"/>
                        <a:t> </a:t>
                      </a:r>
                      <a:r>
                        <a:rPr lang="en-US" altLang="zh-CN" sz="2800" dirty="0" smtClean="0"/>
                        <a:t>overlapped</a:t>
                      </a:r>
                      <a:r>
                        <a:rPr lang="zh-CN" altLang="en-US" sz="2800" dirty="0" smtClean="0"/>
                        <a:t> </a:t>
                      </a:r>
                      <a:r>
                        <a:rPr lang="en-US" altLang="zh-CN" sz="2800" dirty="0" smtClean="0"/>
                        <a:t>users</a:t>
                      </a:r>
                      <a:endParaRPr lang="zh-CN" altLang="en-US" sz="2800" dirty="0" smtClean="0"/>
                    </a:p>
                    <a:p>
                      <a:r>
                        <a:rPr lang="en-US" altLang="zh-CN" sz="2800" dirty="0" smtClean="0"/>
                        <a:t>OR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Fully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overlapped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items</a:t>
                      </a:r>
                      <a:endParaRPr lang="zh-CN" altLang="en-US" sz="2800" baseline="0" dirty="0" smtClean="0"/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400" baseline="0" dirty="0" smtClean="0">
                          <a:sym typeface="Wingdings"/>
                        </a:rPr>
                        <a:t>User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vector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OR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Item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vector</a:t>
                      </a:r>
                      <a:endParaRPr lang="zh-CN" altLang="en-US" sz="2400" baseline="0" dirty="0" smtClean="0">
                        <a:sym typeface="Wingdings"/>
                      </a:endParaRPr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000" baseline="0" dirty="0" smtClean="0">
                          <a:sym typeface="Wingdings"/>
                        </a:rPr>
                        <a:t>The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same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latent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representation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CST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</a:rPr>
                        <a:t>Cross-Platform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147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Cross-Platform:</a:t>
            </a:r>
            <a:r>
              <a:rPr lang="zh-CN" altLang="en-US" dirty="0" smtClean="0"/>
              <a:t> </a:t>
            </a:r>
            <a:r>
              <a:rPr lang="en-US" altLang="zh-CN" dirty="0" smtClean="0"/>
              <a:t>e.g.,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Facebook+App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7" y="1511300"/>
            <a:ext cx="7665046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 smtClean="0"/>
              <a:t>Facebook/Twitter/Google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Chrome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(Auxiliary)</a:t>
            </a: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r>
              <a:rPr lang="en-US" altLang="zh-CN" sz="3200" dirty="0" err="1" smtClean="0"/>
              <a:t>Uber</a:t>
            </a:r>
            <a:r>
              <a:rPr lang="en-US" altLang="zh-CN" sz="3200" dirty="0" smtClean="0"/>
              <a:t>/Amazon/Netflix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(Target)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91" y="488879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219" y="1765411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7" y="2901333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16" y="5182120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sp>
        <p:nvSpPr>
          <p:cNvPr id="9" name="Oval 8"/>
          <p:cNvSpPr/>
          <p:nvPr/>
        </p:nvSpPr>
        <p:spPr>
          <a:xfrm>
            <a:off x="457200" y="2041561"/>
            <a:ext cx="5320765" cy="4048997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95522" y="1506331"/>
            <a:ext cx="5036208" cy="3957448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7" y="205430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07" y="3302263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5" y="3890537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420" y="2387775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4628582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114" y="3362407"/>
            <a:ext cx="731520" cy="731520"/>
          </a:xfrm>
          <a:prstGeom prst="rect">
            <a:avLst/>
          </a:prstGeom>
          <a:ln w="19050">
            <a:noFill/>
            <a:prstDash val="dash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73" y="2593899"/>
            <a:ext cx="731520" cy="731520"/>
          </a:xfrm>
          <a:prstGeom prst="rect">
            <a:avLst/>
          </a:prstGeom>
          <a:ln w="19050">
            <a:noFill/>
            <a:prstDash val="dash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376" y="445968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293" y="4373774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991" y="4206524"/>
            <a:ext cx="731520" cy="731520"/>
          </a:xfrm>
          <a:prstGeom prst="rect">
            <a:avLst/>
          </a:prstGeom>
          <a:ln w="19050">
            <a:noFill/>
            <a:prstDash val="dash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275" y="2242803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13" y="3242120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151" y="173872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122" y="2815719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cxnSp>
        <p:nvCxnSpPr>
          <p:cNvPr id="25" name="Straight Connector 24"/>
          <p:cNvCxnSpPr>
            <a:stCxn id="17" idx="2"/>
            <a:endCxn id="9" idx="0"/>
          </p:cNvCxnSpPr>
          <p:nvPr/>
        </p:nvCxnSpPr>
        <p:spPr>
          <a:xfrm>
            <a:off x="1027681" y="4622057"/>
            <a:ext cx="948270" cy="266740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2"/>
            <a:endCxn id="9" idx="0"/>
          </p:cNvCxnSpPr>
          <p:nvPr/>
        </p:nvCxnSpPr>
        <p:spPr>
          <a:xfrm>
            <a:off x="1336823" y="3632853"/>
            <a:ext cx="639128" cy="1255944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" idx="2"/>
            <a:endCxn id="12" idx="0"/>
          </p:cNvCxnSpPr>
          <p:nvPr/>
        </p:nvCxnSpPr>
        <p:spPr>
          <a:xfrm>
            <a:off x="1336823" y="3632853"/>
            <a:ext cx="1545453" cy="154926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6" idx="2"/>
            <a:endCxn id="19" idx="0"/>
          </p:cNvCxnSpPr>
          <p:nvPr/>
        </p:nvCxnSpPr>
        <p:spPr>
          <a:xfrm>
            <a:off x="3339301" y="2974323"/>
            <a:ext cx="390814" cy="1654259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7" idx="3"/>
            <a:endCxn id="19" idx="0"/>
          </p:cNvCxnSpPr>
          <p:nvPr/>
        </p:nvCxnSpPr>
        <p:spPr>
          <a:xfrm>
            <a:off x="2625965" y="3607880"/>
            <a:ext cx="1104150" cy="1020702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7" idx="3"/>
            <a:endCxn id="21" idx="1"/>
          </p:cNvCxnSpPr>
          <p:nvPr/>
        </p:nvCxnSpPr>
        <p:spPr>
          <a:xfrm flipV="1">
            <a:off x="2625965" y="2959659"/>
            <a:ext cx="1566908" cy="64822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5" idx="1"/>
          </p:cNvCxnSpPr>
          <p:nvPr/>
        </p:nvCxnSpPr>
        <p:spPr>
          <a:xfrm>
            <a:off x="3339301" y="2974323"/>
            <a:ext cx="1399690" cy="159796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1"/>
            <a:endCxn id="26" idx="2"/>
          </p:cNvCxnSpPr>
          <p:nvPr/>
        </p:nvCxnSpPr>
        <p:spPr>
          <a:xfrm flipH="1">
            <a:off x="3339301" y="2959659"/>
            <a:ext cx="853572" cy="14664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0" idx="1"/>
            <a:endCxn id="27" idx="3"/>
          </p:cNvCxnSpPr>
          <p:nvPr/>
        </p:nvCxnSpPr>
        <p:spPr>
          <a:xfrm flipH="1" flipV="1">
            <a:off x="2625965" y="3607880"/>
            <a:ext cx="1804149" cy="12028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8" idx="3"/>
            <a:endCxn id="19" idx="0"/>
          </p:cNvCxnSpPr>
          <p:nvPr/>
        </p:nvCxnSpPr>
        <p:spPr>
          <a:xfrm>
            <a:off x="2595472" y="2753535"/>
            <a:ext cx="1134643" cy="187504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7" idx="3"/>
            <a:endCxn id="12" idx="0"/>
          </p:cNvCxnSpPr>
          <p:nvPr/>
        </p:nvCxnSpPr>
        <p:spPr>
          <a:xfrm>
            <a:off x="2625965" y="3607880"/>
            <a:ext cx="256311" cy="1574240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0" idx="2"/>
            <a:endCxn id="21" idx="3"/>
          </p:cNvCxnSpPr>
          <p:nvPr/>
        </p:nvCxnSpPr>
        <p:spPr>
          <a:xfrm flipH="1">
            <a:off x="4924393" y="2496931"/>
            <a:ext cx="1503586" cy="462728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8" idx="2"/>
            <a:endCxn id="20" idx="3"/>
          </p:cNvCxnSpPr>
          <p:nvPr/>
        </p:nvCxnSpPr>
        <p:spPr>
          <a:xfrm flipH="1">
            <a:off x="5161634" y="2470247"/>
            <a:ext cx="279277" cy="1257920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0" idx="2"/>
            <a:endCxn id="20" idx="3"/>
          </p:cNvCxnSpPr>
          <p:nvPr/>
        </p:nvCxnSpPr>
        <p:spPr>
          <a:xfrm flipH="1">
            <a:off x="5161634" y="2496931"/>
            <a:ext cx="1266345" cy="1231236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5" idx="2"/>
            <a:endCxn id="25" idx="3"/>
          </p:cNvCxnSpPr>
          <p:nvPr/>
        </p:nvCxnSpPr>
        <p:spPr>
          <a:xfrm flipH="1">
            <a:off x="5470511" y="2785827"/>
            <a:ext cx="1818756" cy="178645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2"/>
            <a:endCxn id="25" idx="3"/>
          </p:cNvCxnSpPr>
          <p:nvPr/>
        </p:nvCxnSpPr>
        <p:spPr>
          <a:xfrm flipH="1">
            <a:off x="5470511" y="4033783"/>
            <a:ext cx="1661356" cy="53850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8" idx="2"/>
            <a:endCxn id="25" idx="3"/>
          </p:cNvCxnSpPr>
          <p:nvPr/>
        </p:nvCxnSpPr>
        <p:spPr>
          <a:xfrm>
            <a:off x="5440911" y="2470247"/>
            <a:ext cx="29600" cy="210203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0" idx="2"/>
            <a:endCxn id="22" idx="0"/>
          </p:cNvCxnSpPr>
          <p:nvPr/>
        </p:nvCxnSpPr>
        <p:spPr>
          <a:xfrm flipH="1">
            <a:off x="6286136" y="2496931"/>
            <a:ext cx="141843" cy="1962756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9" idx="2"/>
            <a:endCxn id="24" idx="0"/>
          </p:cNvCxnSpPr>
          <p:nvPr/>
        </p:nvCxnSpPr>
        <p:spPr>
          <a:xfrm flipH="1">
            <a:off x="7426053" y="3547239"/>
            <a:ext cx="464829" cy="826535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6" idx="2"/>
            <a:endCxn id="24" idx="0"/>
          </p:cNvCxnSpPr>
          <p:nvPr/>
        </p:nvCxnSpPr>
        <p:spPr>
          <a:xfrm>
            <a:off x="7131867" y="4033783"/>
            <a:ext cx="294186" cy="33999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953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Partially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Overlapped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80127" y="1676619"/>
            <a:ext cx="2141095" cy="21127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21222" y="3407447"/>
            <a:ext cx="1980247" cy="2117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/>
          <p:cNvSpPr/>
          <p:nvPr/>
        </p:nvSpPr>
        <p:spPr>
          <a:xfrm rot="16200000">
            <a:off x="6348992" y="4390757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p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7282115" y="3407447"/>
            <a:ext cx="1596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q</a:t>
            </a:r>
            <a:r>
              <a:rPr lang="en-US" altLang="zh-CN" sz="3200" dirty="0" smtClean="0"/>
              <a:t> topics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4283173" y="2748050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n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4810987" y="1676618"/>
            <a:ext cx="22108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m</a:t>
            </a:r>
            <a:r>
              <a:rPr lang="en-US" altLang="zh-CN" sz="3200" dirty="0" smtClean="0"/>
              <a:t> products</a:t>
            </a:r>
            <a:endParaRPr lang="en-US" sz="3200" dirty="0"/>
          </a:p>
        </p:txBody>
      </p:sp>
      <p:sp>
        <p:nvSpPr>
          <p:cNvPr id="13" name="下箭头 46"/>
          <p:cNvSpPr/>
          <p:nvPr/>
        </p:nvSpPr>
        <p:spPr>
          <a:xfrm rot="7371829">
            <a:off x="6337167" y="3768450"/>
            <a:ext cx="453295" cy="60448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684" y="3863822"/>
            <a:ext cx="934933" cy="5183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509" y="2867516"/>
            <a:ext cx="1158727" cy="51837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80128" y="3409533"/>
            <a:ext cx="4121342" cy="376346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7" y="2162847"/>
            <a:ext cx="4498760" cy="24460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664" y="4335611"/>
            <a:ext cx="934933" cy="5183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37" y="4607874"/>
            <a:ext cx="1158727" cy="518378"/>
          </a:xfrm>
          <a:prstGeom prst="rect">
            <a:avLst/>
          </a:prstGeom>
        </p:spPr>
      </p:pic>
      <p:sp>
        <p:nvSpPr>
          <p:cNvPr id="20" name="下箭头 46"/>
          <p:cNvSpPr/>
          <p:nvPr/>
        </p:nvSpPr>
        <p:spPr>
          <a:xfrm rot="15085090">
            <a:off x="2342724" y="4188398"/>
            <a:ext cx="453295" cy="60448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Rectangle 20"/>
          <p:cNvSpPr/>
          <p:nvPr/>
        </p:nvSpPr>
        <p:spPr>
          <a:xfrm>
            <a:off x="1816024" y="1963557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smtClean="0">
                <a:solidFill>
                  <a:srgbClr val="FF0000"/>
                </a:solidFill>
              </a:rPr>
              <a:t>C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4608" y="2094332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A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484011" y="1761380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B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2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Transfer:</a:t>
            </a:r>
            <a:r>
              <a:rPr lang="zh-CN" altLang="en-US" dirty="0"/>
              <a:t> </a:t>
            </a:r>
            <a:r>
              <a:rPr lang="en-US" altLang="zh-CN" dirty="0"/>
              <a:t>Alleviate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Sparsity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1653738"/>
              </p:ext>
            </p:extLst>
          </p:nvPr>
        </p:nvGraphicFramePr>
        <p:xfrm>
          <a:off x="457200" y="1424686"/>
          <a:ext cx="8229600" cy="4267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861457"/>
                <a:gridCol w="4490357"/>
                <a:gridCol w="18777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Problem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Bridge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Method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Cross-Source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Non-overlapped</a:t>
                      </a:r>
                      <a:endParaRPr lang="zh-CN" altLang="en-US" sz="2800" dirty="0" smtClean="0"/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400" dirty="0" smtClean="0">
                          <a:sym typeface="Wingdings"/>
                        </a:rPr>
                        <a:t>User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cluster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×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Item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cluster</a:t>
                      </a:r>
                      <a:endParaRPr lang="zh-CN" altLang="en-US" sz="2400" baseline="0" dirty="0" smtClean="0">
                        <a:sym typeface="Wingdings"/>
                      </a:endParaRPr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000" baseline="0" dirty="0" smtClean="0">
                          <a:sym typeface="Wingdings"/>
                        </a:rPr>
                        <a:t>The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same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latent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representation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CBT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Cross-Domain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Fully</a:t>
                      </a:r>
                      <a:r>
                        <a:rPr lang="zh-CN" altLang="en-US" sz="2800" dirty="0" smtClean="0"/>
                        <a:t> </a:t>
                      </a:r>
                      <a:r>
                        <a:rPr lang="en-US" altLang="zh-CN" sz="2800" dirty="0" smtClean="0"/>
                        <a:t>overlapped</a:t>
                      </a:r>
                      <a:r>
                        <a:rPr lang="zh-CN" altLang="en-US" sz="2800" dirty="0" smtClean="0"/>
                        <a:t> </a:t>
                      </a:r>
                      <a:r>
                        <a:rPr lang="en-US" altLang="zh-CN" sz="2800" dirty="0" smtClean="0"/>
                        <a:t>users</a:t>
                      </a:r>
                      <a:endParaRPr lang="zh-CN" altLang="en-US" sz="2800" dirty="0" smtClean="0"/>
                    </a:p>
                    <a:p>
                      <a:r>
                        <a:rPr lang="en-US" altLang="zh-CN" sz="2800" dirty="0" smtClean="0"/>
                        <a:t>OR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Fully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overlapped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items</a:t>
                      </a:r>
                      <a:endParaRPr lang="zh-CN" altLang="en-US" sz="2800" baseline="0" dirty="0" smtClean="0"/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400" baseline="0" dirty="0" smtClean="0">
                          <a:sym typeface="Wingdings"/>
                        </a:rPr>
                        <a:t>User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vector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OR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Item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vector</a:t>
                      </a:r>
                      <a:endParaRPr lang="zh-CN" altLang="en-US" sz="2400" baseline="0" dirty="0" smtClean="0">
                        <a:sym typeface="Wingdings"/>
                      </a:endParaRPr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000" baseline="0" dirty="0" smtClean="0">
                          <a:sym typeface="Wingdings"/>
                        </a:rPr>
                        <a:t>The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same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latent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representation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CST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</a:rPr>
                        <a:t>Cross-Platform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Partially</a:t>
                      </a:r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overlapped</a:t>
                      </a:r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users</a:t>
                      </a:r>
                    </a:p>
                    <a:p>
                      <a:pPr marL="457200" indent="-457200">
                        <a:buFont typeface="Wingdings" charset="2"/>
                        <a:buChar char="à"/>
                      </a:pPr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?</a:t>
                      </a:r>
                      <a:endParaRPr lang="zh-CN" altLang="en-US" sz="2000" b="1" dirty="0" smtClean="0">
                        <a:solidFill>
                          <a:srgbClr val="FF0000"/>
                        </a:solidFill>
                        <a:sym typeface="Wingding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489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Platforms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42" y="1511300"/>
            <a:ext cx="6025116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85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Overlapped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Adopted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Items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1.1%</a:t>
            </a:r>
            <a:r>
              <a:rPr lang="zh-CN" altLang="en-US" dirty="0"/>
              <a:t> </a:t>
            </a:r>
            <a:r>
              <a:rPr lang="en-US" altLang="zh-CN" dirty="0"/>
              <a:t>Overlapping</a:t>
            </a:r>
            <a:r>
              <a:rPr lang="zh-CN" altLang="en-US" dirty="0"/>
              <a:t> </a:t>
            </a:r>
            <a:r>
              <a:rPr lang="en-US" altLang="zh-CN" dirty="0"/>
              <a:t>Crowd:</a:t>
            </a:r>
            <a:r>
              <a:rPr lang="zh-CN" altLang="en-US" dirty="0"/>
              <a:t> </a:t>
            </a:r>
            <a:r>
              <a:rPr lang="en-US" altLang="zh-CN" dirty="0"/>
              <a:t>85%</a:t>
            </a:r>
            <a:r>
              <a:rPr lang="zh-CN" altLang="en-US" dirty="0"/>
              <a:t> </a:t>
            </a:r>
            <a:r>
              <a:rPr lang="en-US" altLang="zh-CN" dirty="0"/>
              <a:t>Coverage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817" y="2290585"/>
            <a:ext cx="5002883" cy="3557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17" y="2290585"/>
            <a:ext cx="3908400" cy="190862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rot="5400000">
            <a:off x="5261158" y="3721922"/>
            <a:ext cx="4412881" cy="10363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2" y="4284330"/>
            <a:ext cx="3154973" cy="17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5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24" y="4348455"/>
            <a:ext cx="3154973" cy="1744374"/>
          </a:xfrm>
          <a:prstGeom prst="rect">
            <a:avLst/>
          </a:prstGeom>
        </p:spPr>
      </p:pic>
      <p:sp>
        <p:nvSpPr>
          <p:cNvPr id="6" name="立方体 35"/>
          <p:cNvSpPr/>
          <p:nvPr/>
        </p:nvSpPr>
        <p:spPr>
          <a:xfrm>
            <a:off x="2050818" y="2081134"/>
            <a:ext cx="1508760" cy="1288207"/>
          </a:xfrm>
          <a:prstGeom prst="cube">
            <a:avLst>
              <a:gd name="adj" fmla="val 0"/>
            </a:avLst>
          </a:prstGeom>
          <a:solidFill>
            <a:srgbClr val="00B0F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35"/>
          <p:cNvSpPr/>
          <p:nvPr/>
        </p:nvSpPr>
        <p:spPr>
          <a:xfrm>
            <a:off x="3559578" y="3043260"/>
            <a:ext cx="1508760" cy="1207538"/>
          </a:xfrm>
          <a:prstGeom prst="cube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1458989" y="2823066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smtClean="0">
                <a:solidFill>
                  <a:srgbClr val="FF0000"/>
                </a:solidFill>
              </a:rPr>
              <a:t>C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58989" y="2067380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A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58989" y="3577267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B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696414"/>
            <a:ext cx="17549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 smtClean="0"/>
              <a:t>Sina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Weibo</a:t>
            </a:r>
            <a:endParaRPr lang="zh-CN" altLang="en-US" sz="2400" dirty="0"/>
          </a:p>
          <a:p>
            <a:r>
              <a:rPr lang="en-US" altLang="zh-CN" sz="2400" dirty="0" smtClean="0"/>
              <a:t>users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2064" y="3231530"/>
            <a:ext cx="12650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smtClean="0"/>
              <a:t>Douban</a:t>
            </a:r>
            <a:endParaRPr lang="zh-CN" altLang="en-US" sz="2400" dirty="0"/>
          </a:p>
          <a:p>
            <a:r>
              <a:rPr lang="en-US" altLang="zh-CN" sz="2400" dirty="0" smtClean="0"/>
              <a:t>users</a:t>
            </a:r>
            <a:endParaRPr lang="en-US" sz="2400" dirty="0"/>
          </a:p>
        </p:txBody>
      </p:sp>
      <p:cxnSp>
        <p:nvCxnSpPr>
          <p:cNvPr id="14" name="Straight Arrow Connector 13"/>
          <p:cNvCxnSpPr>
            <a:endCxn id="10" idx="1"/>
          </p:cNvCxnSpPr>
          <p:nvPr/>
        </p:nvCxnSpPr>
        <p:spPr>
          <a:xfrm>
            <a:off x="909290" y="2261372"/>
            <a:ext cx="549699" cy="1907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9" idx="1"/>
          </p:cNvCxnSpPr>
          <p:nvPr/>
        </p:nvCxnSpPr>
        <p:spPr>
          <a:xfrm>
            <a:off x="909290" y="2261372"/>
            <a:ext cx="549699" cy="9464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9" idx="1"/>
          </p:cNvCxnSpPr>
          <p:nvPr/>
        </p:nvCxnSpPr>
        <p:spPr>
          <a:xfrm flipV="1">
            <a:off x="1184139" y="3207787"/>
            <a:ext cx="274850" cy="5310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1" idx="1"/>
          </p:cNvCxnSpPr>
          <p:nvPr/>
        </p:nvCxnSpPr>
        <p:spPr>
          <a:xfrm>
            <a:off x="1184139" y="3738850"/>
            <a:ext cx="274850" cy="223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913365" y="1365530"/>
            <a:ext cx="15392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/>
              <a:t>Sina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Weibo</a:t>
            </a:r>
            <a:endParaRPr lang="zh-CN" altLang="en-US" sz="2000" dirty="0"/>
          </a:p>
          <a:p>
            <a:r>
              <a:rPr lang="en-US" altLang="zh-CN" sz="2000" dirty="0" smtClean="0"/>
              <a:t>tags/entities</a:t>
            </a:r>
            <a:endParaRPr lang="en-US" sz="2000" dirty="0"/>
          </a:p>
        </p:txBody>
      </p:sp>
      <p:sp>
        <p:nvSpPr>
          <p:cNvPr id="26" name="Rectangle 25"/>
          <p:cNvSpPr/>
          <p:nvPr/>
        </p:nvSpPr>
        <p:spPr>
          <a:xfrm>
            <a:off x="3437756" y="1365530"/>
            <a:ext cx="17524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/>
              <a:t>Douban</a:t>
            </a:r>
            <a:endParaRPr lang="zh-CN" altLang="en-US" sz="2000" dirty="0"/>
          </a:p>
          <a:p>
            <a:r>
              <a:rPr lang="en-US" altLang="zh-CN" sz="2000" dirty="0"/>
              <a:t>m</a:t>
            </a:r>
            <a:r>
              <a:rPr lang="en-US" altLang="zh-CN" sz="2000" dirty="0" smtClean="0"/>
              <a:t>ovies/books</a:t>
            </a:r>
            <a:endParaRPr lang="en-US" sz="2000" dirty="0"/>
          </a:p>
        </p:txBody>
      </p:sp>
      <p:sp>
        <p:nvSpPr>
          <p:cNvPr id="8" name="立方体 35"/>
          <p:cNvSpPr/>
          <p:nvPr/>
        </p:nvSpPr>
        <p:spPr>
          <a:xfrm>
            <a:off x="2050818" y="3043260"/>
            <a:ext cx="3017520" cy="326081"/>
          </a:xfrm>
          <a:prstGeom prst="cube">
            <a:avLst>
              <a:gd name="adj" fmla="val 0"/>
            </a:avLst>
          </a:prstGeom>
          <a:solidFill>
            <a:srgbClr val="A2E5DE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683284"/>
              </p:ext>
            </p:extLst>
          </p:nvPr>
        </p:nvGraphicFramePr>
        <p:xfrm>
          <a:off x="5376472" y="1497882"/>
          <a:ext cx="339852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8573"/>
                <a:gridCol w="1542060"/>
                <a:gridCol w="1107888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/>
                        <a:t>Auxiliary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platform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data!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0.779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0.805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1.439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0.640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915169"/>
              </p:ext>
            </p:extLst>
          </p:nvPr>
        </p:nvGraphicFramePr>
        <p:xfrm>
          <a:off x="5376472" y="3792253"/>
          <a:ext cx="3398520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2000"/>
                <a:gridCol w="1417320"/>
                <a:gridCol w="12192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0.429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0.267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0.666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/>
                        <a:t>Auxiliary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platform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data!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" name="下箭头 46"/>
          <p:cNvSpPr/>
          <p:nvPr/>
        </p:nvSpPr>
        <p:spPr>
          <a:xfrm rot="19141304">
            <a:off x="3254256" y="2868131"/>
            <a:ext cx="285370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7" name="下箭头 46"/>
          <p:cNvSpPr/>
          <p:nvPr/>
        </p:nvSpPr>
        <p:spPr>
          <a:xfrm rot="8363501">
            <a:off x="3587325" y="2611452"/>
            <a:ext cx="299597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764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Transfer:</a:t>
            </a:r>
            <a:r>
              <a:rPr lang="zh-CN" altLang="en-US" dirty="0"/>
              <a:t> </a:t>
            </a:r>
            <a:r>
              <a:rPr lang="en-US" altLang="zh-CN" dirty="0"/>
              <a:t>Alleviate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Sparsity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100482"/>
              </p:ext>
            </p:extLst>
          </p:nvPr>
        </p:nvGraphicFramePr>
        <p:xfrm>
          <a:off x="457200" y="1424686"/>
          <a:ext cx="8229600" cy="451104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861457"/>
                <a:gridCol w="4490357"/>
                <a:gridCol w="18777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Problem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Bridge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Method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Cross-Source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Non-overlapped</a:t>
                      </a:r>
                      <a:endParaRPr lang="zh-CN" altLang="en-US" sz="2800" dirty="0" smtClean="0"/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400" dirty="0" smtClean="0">
                          <a:sym typeface="Wingdings"/>
                        </a:rPr>
                        <a:t>User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cluster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×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Item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cluster</a:t>
                      </a:r>
                      <a:endParaRPr lang="zh-CN" altLang="en-US" sz="2400" baseline="0" dirty="0" smtClean="0">
                        <a:sym typeface="Wingdings"/>
                      </a:endParaRPr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000" baseline="0" dirty="0" smtClean="0">
                          <a:sym typeface="Wingdings"/>
                        </a:rPr>
                        <a:t>The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same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latent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representation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Codebook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Cross-Domain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Fully</a:t>
                      </a:r>
                      <a:r>
                        <a:rPr lang="zh-CN" altLang="en-US" sz="2800" dirty="0" smtClean="0"/>
                        <a:t> </a:t>
                      </a:r>
                      <a:r>
                        <a:rPr lang="en-US" altLang="zh-CN" sz="2800" dirty="0" smtClean="0"/>
                        <a:t>overlapped</a:t>
                      </a:r>
                      <a:r>
                        <a:rPr lang="zh-CN" altLang="en-US" sz="2800" dirty="0" smtClean="0"/>
                        <a:t> </a:t>
                      </a:r>
                      <a:r>
                        <a:rPr lang="en-US" altLang="zh-CN" sz="2800" dirty="0" smtClean="0"/>
                        <a:t>users</a:t>
                      </a:r>
                      <a:endParaRPr lang="zh-CN" altLang="en-US" sz="2800" dirty="0" smtClean="0"/>
                    </a:p>
                    <a:p>
                      <a:r>
                        <a:rPr lang="en-US" altLang="zh-CN" sz="2800" dirty="0" smtClean="0"/>
                        <a:t>OR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Fully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overlapped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items</a:t>
                      </a:r>
                      <a:endParaRPr lang="zh-CN" altLang="en-US" sz="2800" baseline="0" dirty="0" smtClean="0"/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400" baseline="0" dirty="0" smtClean="0">
                          <a:sym typeface="Wingdings"/>
                        </a:rPr>
                        <a:t>User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vector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OR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Item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vector</a:t>
                      </a:r>
                      <a:endParaRPr lang="zh-CN" altLang="en-US" sz="2400" baseline="0" dirty="0" smtClean="0">
                        <a:sym typeface="Wingdings"/>
                      </a:endParaRPr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000" baseline="0" dirty="0" smtClean="0">
                          <a:sym typeface="Wingdings"/>
                        </a:rPr>
                        <a:t>The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same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latent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representation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CST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</a:rPr>
                        <a:t>Cross-Platform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Partially</a:t>
                      </a:r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overlapped</a:t>
                      </a:r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users</a:t>
                      </a:r>
                      <a:endParaRPr lang="zh-CN" altLang="en-US" sz="24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457200" indent="-457200">
                        <a:buFont typeface="Wingdings" charset="2"/>
                        <a:buChar char="à"/>
                      </a:pPr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User</a:t>
                      </a:r>
                      <a:r>
                        <a:rPr lang="zh-CN" altLang="en-US" sz="2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 </a:t>
                      </a:r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vector</a:t>
                      </a:r>
                      <a:endParaRPr lang="zh-CN" altLang="en-US" sz="2800" b="1" dirty="0" smtClean="0">
                        <a:solidFill>
                          <a:srgbClr val="FF0000"/>
                        </a:solidFill>
                        <a:sym typeface="Wingdings"/>
                      </a:endParaRPr>
                    </a:p>
                    <a:p>
                      <a:pPr marL="457200" indent="-457200">
                        <a:buFont typeface="Wingdings" charset="2"/>
                        <a:buChar char="à"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Different</a:t>
                      </a:r>
                      <a:r>
                        <a:rPr lang="zh-CN" altLang="en-US" sz="2000" b="1" baseline="0" dirty="0" smtClean="0">
                          <a:solidFill>
                            <a:srgbClr val="FF0000"/>
                          </a:solidFill>
                          <a:sym typeface="Wingdings"/>
                        </a:rPr>
                        <a:t> </a:t>
                      </a:r>
                      <a:r>
                        <a:rPr lang="en-US" altLang="zh-CN" sz="2000" b="1" baseline="0" dirty="0" smtClean="0">
                          <a:solidFill>
                            <a:srgbClr val="FF0000"/>
                          </a:solidFill>
                          <a:sym typeface="Wingdings"/>
                        </a:rPr>
                        <a:t>latent</a:t>
                      </a:r>
                      <a:r>
                        <a:rPr lang="zh-CN" altLang="en-US" sz="2000" b="1" baseline="0" dirty="0" smtClean="0">
                          <a:solidFill>
                            <a:srgbClr val="FF0000"/>
                          </a:solidFill>
                          <a:sym typeface="Wingdings"/>
                        </a:rPr>
                        <a:t> </a:t>
                      </a:r>
                      <a:r>
                        <a:rPr lang="en-US" altLang="zh-CN" sz="2000" b="1" baseline="0" dirty="0" smtClean="0">
                          <a:solidFill>
                            <a:srgbClr val="FF0000"/>
                          </a:solidFill>
                          <a:sym typeface="Wingdings"/>
                        </a:rPr>
                        <a:t>representations</a:t>
                      </a:r>
                      <a:endParaRPr lang="zh-CN" altLang="en-US" sz="2000" b="1" dirty="0" smtClean="0">
                        <a:solidFill>
                          <a:srgbClr val="FF0000"/>
                        </a:solidFill>
                        <a:sym typeface="Wingding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err="1" smtClean="0">
                          <a:solidFill>
                            <a:srgbClr val="FF0000"/>
                          </a:solidFill>
                        </a:rPr>
                        <a:t>XPTrans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92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XPTrans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89" y="1424686"/>
            <a:ext cx="5753044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 rot="5400000">
            <a:off x="1998088" y="2814787"/>
            <a:ext cx="5211385" cy="17874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-38778" y="3337693"/>
            <a:ext cx="15680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smtClean="0">
                <a:solidFill>
                  <a:srgbClr val="011C9A"/>
                </a:solidFill>
              </a:rPr>
              <a:t>Overlapping</a:t>
            </a:r>
            <a:endParaRPr lang="zh-CN" altLang="en-US" sz="2000" i="1" dirty="0" smtClean="0">
              <a:solidFill>
                <a:srgbClr val="011C9A"/>
              </a:solidFill>
            </a:endParaRPr>
          </a:p>
          <a:p>
            <a:r>
              <a:rPr lang="en-US" altLang="zh-CN" sz="2000" i="1" dirty="0" smtClean="0">
                <a:solidFill>
                  <a:srgbClr val="011C9A"/>
                </a:solidFill>
              </a:rPr>
              <a:t>users</a:t>
            </a:r>
            <a:endParaRPr lang="en-US" sz="2000" i="1" dirty="0"/>
          </a:p>
        </p:txBody>
      </p:sp>
      <p:sp>
        <p:nvSpPr>
          <p:cNvPr id="8" name="Rectangle 7"/>
          <p:cNvSpPr/>
          <p:nvPr/>
        </p:nvSpPr>
        <p:spPr>
          <a:xfrm>
            <a:off x="6796883" y="3091472"/>
            <a:ext cx="234711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11C9A"/>
                </a:solidFill>
              </a:rPr>
              <a:t>Pair-wise</a:t>
            </a:r>
            <a:endParaRPr lang="zh-CN" altLang="en-US" sz="2800" dirty="0" smtClean="0">
              <a:solidFill>
                <a:srgbClr val="011C9A"/>
              </a:solidFill>
            </a:endParaRPr>
          </a:p>
          <a:p>
            <a:r>
              <a:rPr lang="en-US" altLang="zh-CN" sz="2800" dirty="0" smtClean="0">
                <a:solidFill>
                  <a:srgbClr val="011C9A"/>
                </a:solidFill>
              </a:rPr>
              <a:t>regularization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9700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XPTrans</a:t>
            </a:r>
            <a:r>
              <a:rPr lang="en-US" altLang="zh-CN" dirty="0" smtClean="0"/>
              <a:t>: Semi-Supervised Transfer</a:t>
            </a:r>
            <a:endParaRPr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Objective function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117" y="2879980"/>
            <a:ext cx="4824536" cy="20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3720894" y="2187605"/>
            <a:ext cx="2237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Target platform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63112" y="2187605"/>
            <a:ext cx="2547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Auxiliary platform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cxnSp>
        <p:nvCxnSpPr>
          <p:cNvPr id="22" name="直接连接符 18"/>
          <p:cNvCxnSpPr/>
          <p:nvPr/>
        </p:nvCxnSpPr>
        <p:spPr>
          <a:xfrm>
            <a:off x="5732516" y="2649270"/>
            <a:ext cx="270031" cy="230710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8"/>
          <p:cNvCxnSpPr/>
          <p:nvPr/>
        </p:nvCxnSpPr>
        <p:spPr>
          <a:xfrm flipH="1">
            <a:off x="7941372" y="2649270"/>
            <a:ext cx="420350" cy="1052245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980259" y="5071370"/>
            <a:ext cx="38154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Overlapping</a:t>
            </a:r>
            <a:r>
              <a:rPr lang="zh-CN" altLang="en-US" sz="2400" dirty="0" smtClean="0">
                <a:solidFill>
                  <a:srgbClr val="7030A0"/>
                </a:solidFill>
              </a:rPr>
              <a:t> </a:t>
            </a:r>
            <a:r>
              <a:rPr lang="en-US" altLang="zh-CN" sz="2400" dirty="0" smtClean="0">
                <a:solidFill>
                  <a:srgbClr val="7030A0"/>
                </a:solidFill>
              </a:rPr>
              <a:t>user similarity</a:t>
            </a:r>
            <a:endParaRPr lang="zh-CN" altLang="en-US" sz="2400" dirty="0" smtClean="0">
              <a:solidFill>
                <a:srgbClr val="7030A0"/>
              </a:solidFill>
            </a:endParaRPr>
          </a:p>
          <a:p>
            <a:r>
              <a:rPr lang="en-US" altLang="zh-CN" sz="2400" dirty="0" smtClean="0">
                <a:solidFill>
                  <a:srgbClr val="7030A0"/>
                </a:solidFill>
              </a:rPr>
              <a:t>(Pair-wise</a:t>
            </a:r>
            <a:r>
              <a:rPr lang="zh-CN" altLang="en-US" sz="2400" dirty="0" smtClean="0">
                <a:solidFill>
                  <a:srgbClr val="7030A0"/>
                </a:solidFill>
              </a:rPr>
              <a:t> </a:t>
            </a:r>
            <a:r>
              <a:rPr lang="en-US" altLang="zh-CN" sz="2400" dirty="0" smtClean="0">
                <a:solidFill>
                  <a:srgbClr val="7030A0"/>
                </a:solidFill>
              </a:rPr>
              <a:t>regularization)</a:t>
            </a:r>
          </a:p>
        </p:txBody>
      </p:sp>
      <p:cxnSp>
        <p:nvCxnSpPr>
          <p:cNvPr id="20" name="直接连接符 18"/>
          <p:cNvCxnSpPr>
            <a:stCxn id="31" idx="0"/>
          </p:cNvCxnSpPr>
          <p:nvPr/>
        </p:nvCxnSpPr>
        <p:spPr>
          <a:xfrm flipV="1">
            <a:off x="6887993" y="4767943"/>
            <a:ext cx="345564" cy="303427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512" y="1712247"/>
            <a:ext cx="4630164" cy="4718304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Input</a:t>
            </a:r>
            <a:endParaRPr lang="en-US" altLang="zh-CN" sz="24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Tgt./Aux. platform </a:t>
            </a:r>
            <a:r>
              <a:rPr lang="en-US" altLang="zh-CN" sz="2000" i="1" u="sng" dirty="0" smtClean="0"/>
              <a:t>P</a:t>
            </a:r>
            <a:r>
              <a:rPr lang="en-US" altLang="zh-CN" sz="2000" dirty="0"/>
              <a:t>/</a:t>
            </a:r>
            <a:r>
              <a:rPr lang="en-US" altLang="zh-CN" sz="2000" i="1" u="sng" dirty="0" smtClean="0"/>
              <a:t>Q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Behavior data </a:t>
            </a:r>
            <a:r>
              <a:rPr lang="en-US" altLang="zh-CN" sz="2000" i="1" u="sng" dirty="0" smtClean="0"/>
              <a:t>R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 smtClean="0"/>
              <a:t>/</a:t>
            </a:r>
            <a:r>
              <a:rPr lang="en-US" altLang="zh-CN" sz="2000" i="1" u="sng" dirty="0" smtClean="0"/>
              <a:t>R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Observation 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/>
              <a:t>/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Overlapping indicator 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(P,Q)</a:t>
            </a:r>
            <a:r>
              <a:rPr lang="en-US" altLang="zh-CN" sz="2000" dirty="0" smtClean="0"/>
              <a:t>,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Output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User latent representation </a:t>
            </a:r>
            <a:r>
              <a:rPr lang="en-US" altLang="zh-CN" sz="2000" i="1" u="sng" dirty="0" smtClean="0"/>
              <a:t>U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 smtClean="0"/>
              <a:t>/</a:t>
            </a:r>
            <a:r>
              <a:rPr lang="en-US" altLang="zh-CN" sz="2000" i="1" u="sng" dirty="0" smtClean="0"/>
              <a:t>U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Item latent representation </a:t>
            </a:r>
            <a:r>
              <a:rPr lang="en-US" altLang="zh-CN" sz="2000" i="1" u="sng" dirty="0" smtClean="0"/>
              <a:t>V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 smtClean="0"/>
              <a:t>/</a:t>
            </a:r>
            <a:r>
              <a:rPr lang="en-US" altLang="zh-CN" sz="2000" i="1" u="sng" dirty="0" smtClean="0"/>
              <a:t>V</a:t>
            </a:r>
            <a:r>
              <a:rPr lang="en-US" altLang="zh-CN" sz="2000" i="1" u="sng" baseline="30000" dirty="0" smtClean="0"/>
              <a:t>(Q</a:t>
            </a:r>
            <a:r>
              <a:rPr lang="en-US" altLang="zh-CN" sz="2000" i="1" u="sng" baseline="30000" dirty="0"/>
              <a:t>)</a:t>
            </a:r>
            <a:r>
              <a:rPr lang="en-US" altLang="zh-CN" sz="2000" dirty="0"/>
              <a:t>;</a:t>
            </a:r>
            <a:endParaRPr lang="en-US" altLang="zh-CN" sz="20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Missing values in </a:t>
            </a:r>
            <a:r>
              <a:rPr lang="en-US" altLang="zh-CN" sz="2000" i="1" u="sng" dirty="0"/>
              <a:t>R</a:t>
            </a:r>
            <a:r>
              <a:rPr lang="en-US" altLang="zh-CN" sz="2000" i="1" u="sng" baseline="30000" dirty="0"/>
              <a:t>(P)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4543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Leveraging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Auxiliary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Platform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457200" y="1880097"/>
          <a:ext cx="3404048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8573"/>
                <a:gridCol w="1430747"/>
                <a:gridCol w="1224728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/>
                        <a:t>Auxiliary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platform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data!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0.779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0.805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1.439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0.640</a:t>
                      </a:r>
                      <a:endParaRPr lang="zh-CN" altLang="en-US" b="1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457200" y="4035795"/>
          <a:ext cx="3398520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2000"/>
                <a:gridCol w="1417320"/>
                <a:gridCol w="12192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0.429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0.464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0.267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0.666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/>
                        <a:t>Auxiliary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platform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data!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4480560" y="1880097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1.164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(-19%)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0.702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(+9.7%)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4480560" y="4035795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0.411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(-4.2%)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0.487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(+5.0%)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0.681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下箭头 46"/>
          <p:cNvSpPr/>
          <p:nvPr/>
        </p:nvSpPr>
        <p:spPr>
          <a:xfrm rot="16200000">
            <a:off x="3926352" y="3752076"/>
            <a:ext cx="483577" cy="50292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Rectangle 2"/>
          <p:cNvSpPr/>
          <p:nvPr/>
        </p:nvSpPr>
        <p:spPr>
          <a:xfrm>
            <a:off x="1323476" y="1324326"/>
            <a:ext cx="1651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NO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Transfer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5089359" y="1172211"/>
            <a:ext cx="28331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Transfer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via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the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Same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Space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101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Leveraging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Flexible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4815840" y="1864857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0.722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(-38%)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0.820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(+17%)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4815840" y="4020555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0.374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(-11%)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0.533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(+12%)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下箭头 46"/>
          <p:cNvSpPr/>
          <p:nvPr/>
        </p:nvSpPr>
        <p:spPr>
          <a:xfrm rot="16200000">
            <a:off x="4337833" y="3813037"/>
            <a:ext cx="483577" cy="35051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5424639" y="1156971"/>
            <a:ext cx="27465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Transfer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via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Different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Spaces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37162" y="1864857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1.164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0.702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37162" y="4020555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0.411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0.487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0.681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45961" y="1156971"/>
            <a:ext cx="28331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Transfer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via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the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Same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Space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521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Cross-Platform: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Amazing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Happens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457200" y="1880097"/>
          <a:ext cx="3404048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8573"/>
                <a:gridCol w="1430747"/>
                <a:gridCol w="1224728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/>
                        <a:t>Auxiliary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platform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data!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0.779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0.805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1.439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0.640</a:t>
                      </a:r>
                      <a:endParaRPr lang="zh-CN" altLang="en-US" b="1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57200" y="4035795"/>
          <a:ext cx="3398520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2000"/>
                <a:gridCol w="1417320"/>
                <a:gridCol w="12192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0.429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0.464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0.267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0.666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/>
                        <a:t>Auxiliary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platform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data!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323476" y="1324326"/>
            <a:ext cx="1651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NO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Transfer</a:t>
            </a:r>
            <a:endParaRPr lang="en-US" sz="2000" b="1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4815840" y="1864857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0.722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0.820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4815840" y="4020555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0.374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0.533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下箭头 46"/>
          <p:cNvSpPr/>
          <p:nvPr/>
        </p:nvSpPr>
        <p:spPr>
          <a:xfrm rot="16200000">
            <a:off x="4093992" y="3813037"/>
            <a:ext cx="483577" cy="35051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5424639" y="1156971"/>
            <a:ext cx="27465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Transfer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via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Different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Spaces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矩形 48"/>
          <p:cNvSpPr/>
          <p:nvPr/>
        </p:nvSpPr>
        <p:spPr>
          <a:xfrm>
            <a:off x="1063619" y="3226567"/>
            <a:ext cx="2533021" cy="3700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48"/>
          <p:cNvSpPr/>
          <p:nvPr/>
        </p:nvSpPr>
        <p:spPr>
          <a:xfrm>
            <a:off x="5424639" y="3609347"/>
            <a:ext cx="2746586" cy="378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066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03" y="1424686"/>
            <a:ext cx="7313669" cy="45339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4570111"/>
            <a:ext cx="15520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A</a:t>
            </a:r>
            <a:r>
              <a:rPr lang="en-US" altLang="zh-CN" sz="4400" b="1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altLang="zh-CN" sz="4400" b="1" dirty="0" smtClean="0">
                <a:solidFill>
                  <a:srgbClr val="FF0000"/>
                </a:solidFill>
              </a:rPr>
              <a:t>B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86506" y="4185390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C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93367" y="3140406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C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30119" y="2650046"/>
            <a:ext cx="15520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A</a:t>
            </a:r>
            <a:r>
              <a:rPr lang="en-US" altLang="zh-CN" sz="4400" b="1" dirty="0" smtClean="0">
                <a:solidFill>
                  <a:srgbClr val="FF0000"/>
                </a:solidFill>
                <a:sym typeface="Wingdings"/>
              </a:rPr>
              <a:t>B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496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Latent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46" y="1511300"/>
            <a:ext cx="7573107" cy="453390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265714" y="4474030"/>
            <a:ext cx="636815" cy="473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3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Cross-Platform:</a:t>
            </a:r>
            <a:r>
              <a:rPr lang="zh-CN" altLang="en-US" dirty="0" smtClean="0"/>
              <a:t> </a:t>
            </a:r>
            <a:r>
              <a:rPr lang="en-US" altLang="zh-CN" dirty="0" smtClean="0"/>
              <a:t>e.g.,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Facebook+App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7" y="1511300"/>
            <a:ext cx="7665046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Discussion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1: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Bridging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Items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with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Semantics?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80127" y="1676619"/>
            <a:ext cx="2141095" cy="21127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21222" y="3407447"/>
            <a:ext cx="1980247" cy="2117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/>
          <p:cNvSpPr/>
          <p:nvPr/>
        </p:nvSpPr>
        <p:spPr>
          <a:xfrm rot="16200000">
            <a:off x="6348992" y="4390757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p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7282115" y="3407447"/>
            <a:ext cx="1596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q</a:t>
            </a:r>
            <a:r>
              <a:rPr lang="en-US" altLang="zh-CN" sz="3200" dirty="0" smtClean="0"/>
              <a:t> topics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4283173" y="2748050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n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4810987" y="1676618"/>
            <a:ext cx="22108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m</a:t>
            </a:r>
            <a:r>
              <a:rPr lang="en-US" altLang="zh-CN" sz="3200" dirty="0" smtClean="0"/>
              <a:t> products</a:t>
            </a:r>
            <a:endParaRPr lang="en-US" sz="3200" dirty="0"/>
          </a:p>
        </p:txBody>
      </p:sp>
      <p:sp>
        <p:nvSpPr>
          <p:cNvPr id="13" name="下箭头 46"/>
          <p:cNvSpPr/>
          <p:nvPr/>
        </p:nvSpPr>
        <p:spPr>
          <a:xfrm rot="7371829">
            <a:off x="6337167" y="3768450"/>
            <a:ext cx="453295" cy="60448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684" y="3863822"/>
            <a:ext cx="934933" cy="5183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509" y="2867516"/>
            <a:ext cx="1158727" cy="51837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80128" y="3409533"/>
            <a:ext cx="4121342" cy="376346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5" y="3202032"/>
            <a:ext cx="4498760" cy="24460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022" y="5374796"/>
            <a:ext cx="934933" cy="5183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5" y="5647059"/>
            <a:ext cx="1158727" cy="518378"/>
          </a:xfrm>
          <a:prstGeom prst="rect">
            <a:avLst/>
          </a:prstGeom>
        </p:spPr>
      </p:pic>
      <p:sp>
        <p:nvSpPr>
          <p:cNvPr id="20" name="下箭头 46"/>
          <p:cNvSpPr/>
          <p:nvPr/>
        </p:nvSpPr>
        <p:spPr>
          <a:xfrm rot="15085090">
            <a:off x="2407082" y="5227583"/>
            <a:ext cx="453295" cy="60448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Arc 2"/>
          <p:cNvSpPr/>
          <p:nvPr/>
        </p:nvSpPr>
        <p:spPr>
          <a:xfrm rot="21030579">
            <a:off x="905697" y="2453222"/>
            <a:ext cx="2538852" cy="1748944"/>
          </a:xfrm>
          <a:prstGeom prst="arc">
            <a:avLst>
              <a:gd name="adj1" fmla="val 10861383"/>
              <a:gd name="adj2" fmla="val 0"/>
            </a:avLst>
          </a:prstGeom>
          <a:ln w="762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20459743">
            <a:off x="103135" y="1423367"/>
            <a:ext cx="330250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i="1" dirty="0">
                <a:solidFill>
                  <a:srgbClr val="FF0000"/>
                </a:solidFill>
              </a:rPr>
              <a:t>t</a:t>
            </a:r>
            <a:r>
              <a:rPr lang="en-US" altLang="zh-CN" sz="3200" b="1" i="1" dirty="0" smtClean="0">
                <a:solidFill>
                  <a:srgbClr val="FF0000"/>
                </a:solidFill>
              </a:rPr>
              <a:t>opics,</a:t>
            </a:r>
            <a:r>
              <a:rPr lang="zh-CN" altLang="en-US" sz="32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3200" b="1" i="1" dirty="0" smtClean="0">
                <a:solidFill>
                  <a:srgbClr val="FF0000"/>
                </a:solidFill>
              </a:rPr>
              <a:t>phrases,</a:t>
            </a:r>
            <a:endParaRPr lang="zh-CN" altLang="en-US" sz="3200" b="1" i="1" dirty="0" smtClean="0">
              <a:solidFill>
                <a:srgbClr val="FF0000"/>
              </a:solidFill>
            </a:endParaRPr>
          </a:p>
          <a:p>
            <a:r>
              <a:rPr lang="en-US" altLang="zh-CN" sz="3200" b="1" i="1" dirty="0" smtClean="0">
                <a:solidFill>
                  <a:srgbClr val="FF0000"/>
                </a:solidFill>
              </a:rPr>
              <a:t>tags…?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5" name="Arc 24"/>
          <p:cNvSpPr/>
          <p:nvPr/>
        </p:nvSpPr>
        <p:spPr>
          <a:xfrm rot="1375816">
            <a:off x="6392484" y="1167362"/>
            <a:ext cx="1731779" cy="2515420"/>
          </a:xfrm>
          <a:prstGeom prst="arc">
            <a:avLst>
              <a:gd name="adj1" fmla="val 12956042"/>
              <a:gd name="adj2" fmla="val 21591915"/>
            </a:avLst>
          </a:prstGeom>
          <a:ln w="762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934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 smtClean="0"/>
              <a:t>Discussion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2: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3200" dirty="0" smtClean="0"/>
              <a:t>Bridging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Different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Data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Structures?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2" y="2405020"/>
            <a:ext cx="4636006" cy="25207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22" y="4770708"/>
            <a:ext cx="934933" cy="5183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95" y="5042971"/>
            <a:ext cx="1158727" cy="518378"/>
          </a:xfrm>
          <a:prstGeom prst="rect">
            <a:avLst/>
          </a:prstGeom>
        </p:spPr>
      </p:pic>
      <p:sp>
        <p:nvSpPr>
          <p:cNvPr id="20" name="下箭头 46"/>
          <p:cNvSpPr/>
          <p:nvPr/>
        </p:nvSpPr>
        <p:spPr>
          <a:xfrm rot="15085090">
            <a:off x="2617482" y="4623495"/>
            <a:ext cx="453295" cy="60448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2" name="Rectangle 21"/>
          <p:cNvSpPr/>
          <p:nvPr/>
        </p:nvSpPr>
        <p:spPr>
          <a:xfrm>
            <a:off x="2592943" y="2559737"/>
            <a:ext cx="172354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0" b="1" dirty="0" smtClean="0">
                <a:solidFill>
                  <a:srgbClr val="FF0000"/>
                </a:solidFill>
              </a:rPr>
              <a:t>×</a:t>
            </a:r>
            <a:endParaRPr lang="en-US" sz="12000" b="1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1728740"/>
            <a:ext cx="2137124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Facebook</a:t>
            </a:r>
            <a:endParaRPr lang="zh-CN" altLang="en-US" sz="2400" dirty="0"/>
          </a:p>
          <a:p>
            <a:r>
              <a:rPr lang="en-US" altLang="zh-CN" sz="2400" dirty="0" smtClean="0"/>
              <a:t>user-message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857250" y="1680220"/>
            <a:ext cx="4067139" cy="39703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800" b="1" dirty="0" err="1" smtClean="0"/>
              <a:t>Uber</a:t>
            </a:r>
            <a:r>
              <a:rPr lang="en-US" altLang="zh-CN" sz="2800" b="1" dirty="0" smtClean="0"/>
              <a:t>:</a:t>
            </a:r>
            <a:endParaRPr lang="zh-CN" altLang="en-US" sz="2800" b="1" dirty="0" smtClean="0"/>
          </a:p>
          <a:p>
            <a:r>
              <a:rPr lang="en-US" altLang="zh-CN" sz="2800" dirty="0" err="1"/>
              <a:t>s</a:t>
            </a:r>
            <a:r>
              <a:rPr lang="en-US" altLang="zh-CN" sz="2800" dirty="0" err="1" smtClean="0"/>
              <a:t>patio</a:t>
            </a:r>
            <a:r>
              <a:rPr lang="en-US" altLang="zh-CN" sz="2800" dirty="0" smtClean="0"/>
              <a:t>-temporal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data</a:t>
            </a:r>
            <a:endParaRPr lang="zh-CN" altLang="en-US" sz="2800" dirty="0" smtClean="0"/>
          </a:p>
          <a:p>
            <a:r>
              <a:rPr lang="en-US" altLang="zh-CN" sz="2800" b="1" dirty="0" smtClean="0"/>
              <a:t>Pinterest:</a:t>
            </a:r>
            <a:endParaRPr lang="zh-CN" altLang="en-US" sz="2800" b="1" dirty="0" smtClean="0"/>
          </a:p>
          <a:p>
            <a:r>
              <a:rPr lang="en-US" altLang="zh-CN" sz="2800" dirty="0"/>
              <a:t>m</a:t>
            </a:r>
            <a:r>
              <a:rPr lang="en-US" altLang="zh-CN" sz="2800" dirty="0" smtClean="0"/>
              <a:t>ultimedia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data</a:t>
            </a:r>
            <a:endParaRPr lang="zh-CN" altLang="en-US" sz="2800" dirty="0" smtClean="0"/>
          </a:p>
          <a:p>
            <a:r>
              <a:rPr lang="en-US" altLang="zh-CN" sz="2800" b="1" dirty="0" smtClean="0"/>
              <a:t>Amazon:</a:t>
            </a:r>
            <a:endParaRPr lang="zh-CN" altLang="en-US" sz="2800" b="1" dirty="0" smtClean="0"/>
          </a:p>
          <a:p>
            <a:r>
              <a:rPr lang="en-US" altLang="zh-CN" sz="2800" dirty="0"/>
              <a:t>u</a:t>
            </a:r>
            <a:r>
              <a:rPr lang="en-US" altLang="zh-CN" sz="2800" dirty="0" smtClean="0"/>
              <a:t>ser-product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perchasing</a:t>
            </a:r>
            <a:endParaRPr lang="zh-CN" altLang="en-US" sz="2800" dirty="0" smtClean="0"/>
          </a:p>
          <a:p>
            <a:r>
              <a:rPr lang="en-US" altLang="zh-CN" sz="2800" b="1" dirty="0" smtClean="0"/>
              <a:t>Netflix:</a:t>
            </a:r>
            <a:endParaRPr lang="zh-CN" altLang="en-US" sz="2800" b="1" dirty="0" smtClean="0"/>
          </a:p>
          <a:p>
            <a:r>
              <a:rPr lang="en-US" altLang="zh-CN" sz="2800" dirty="0"/>
              <a:t>u</a:t>
            </a:r>
            <a:r>
              <a:rPr lang="en-US" altLang="zh-CN" sz="2800" dirty="0" smtClean="0"/>
              <a:t>ser-movie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rating</a:t>
            </a:r>
            <a:endParaRPr lang="zh-CN" altLang="en-US" sz="2800" dirty="0" smtClean="0"/>
          </a:p>
          <a:p>
            <a:r>
              <a:rPr lang="en-US" altLang="zh-CN" sz="2800" dirty="0" smtClean="0"/>
              <a:t>….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97712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www.meng-jiang.com</a:t>
            </a:r>
            <a:endParaRPr lang="zh-CN" altLang="en-US" dirty="0" smtClean="0"/>
          </a:p>
          <a:p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51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missing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entries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zh-CN" altLang="en-US" dirty="0" smtClean="0"/>
          </a:p>
          <a:p>
            <a:r>
              <a:rPr lang="en-US" altLang="zh-CN" dirty="0" smtClean="0"/>
              <a:t>Applications</a:t>
            </a:r>
            <a:endParaRPr lang="zh-CN" altLang="en-US" dirty="0" smtClean="0"/>
          </a:p>
          <a:p>
            <a:pPr lvl="1"/>
            <a:r>
              <a:rPr lang="en-US" altLang="zh-CN" dirty="0" err="1"/>
              <a:t>Uber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Netflix,</a:t>
            </a:r>
            <a:r>
              <a:rPr lang="zh-CN" altLang="en-US" dirty="0"/>
              <a:t> </a:t>
            </a:r>
            <a:r>
              <a:rPr lang="en-US" altLang="zh-CN" dirty="0"/>
              <a:t>Amazon</a:t>
            </a:r>
            <a:r>
              <a:rPr lang="en-US" altLang="zh-CN" dirty="0" smtClean="0"/>
              <a:t>…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Recommender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Target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advertising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639" y="3428999"/>
            <a:ext cx="3280161" cy="246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27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Matrix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Low-rank MF on the user-item rating matrix </a:t>
            </a:r>
            <a:r>
              <a:rPr lang="en-US" sz="2800" b="1" i="1" dirty="0"/>
              <a:t>R</a:t>
            </a:r>
            <a:endParaRPr lang="en-US" sz="2800" dirty="0"/>
          </a:p>
          <a:p>
            <a:r>
              <a:rPr lang="en-US" sz="2800" dirty="0"/>
              <a:t>User preference vector </a:t>
            </a:r>
            <a:r>
              <a:rPr lang="en-US" sz="2800" b="1" i="1" dirty="0" smtClean="0"/>
              <a:t>U</a:t>
            </a:r>
            <a:r>
              <a:rPr lang="zh-CN" altLang="en-US" sz="2800" b="1" i="1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b="1" i="1" dirty="0" smtClean="0"/>
              <a:t> </a:t>
            </a:r>
            <a:r>
              <a:rPr lang="en-US" sz="2800" dirty="0" smtClean="0"/>
              <a:t>Item vector </a:t>
            </a:r>
            <a:r>
              <a:rPr lang="en-US" sz="2800" b="1" i="1" dirty="0"/>
              <a:t>V</a:t>
            </a:r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High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err="1">
                <a:solidFill>
                  <a:srgbClr val="FF0000"/>
                </a:solidFill>
              </a:rPr>
              <a:t>sparsity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key</a:t>
            </a:r>
            <a:r>
              <a:rPr lang="zh-CN" altLang="en-US" sz="2800" dirty="0"/>
              <a:t> </a:t>
            </a:r>
            <a:r>
              <a:rPr lang="en-US" altLang="zh-CN" sz="2800" dirty="0"/>
              <a:t>challenge</a:t>
            </a:r>
            <a:endParaRPr lang="zh-CN" altLang="en-US" sz="2800" dirty="0"/>
          </a:p>
          <a:p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we</a:t>
            </a:r>
            <a:r>
              <a:rPr lang="zh-CN" altLang="en-US" sz="2800" dirty="0"/>
              <a:t> </a:t>
            </a:r>
            <a:r>
              <a:rPr lang="en-US" altLang="zh-CN" sz="2800" dirty="0"/>
              <a:t>have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auxiliary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data</a:t>
            </a:r>
            <a:r>
              <a:rPr lang="en-US" altLang="zh-CN" sz="2800" dirty="0"/>
              <a:t>…</a:t>
            </a:r>
            <a:endParaRPr lang="zh-CN" altLang="en-US" sz="28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Koren</a:t>
            </a:r>
            <a:r>
              <a:rPr lang="en-US" sz="2000" dirty="0" smtClean="0">
                <a:solidFill>
                  <a:schemeClr val="bg1"/>
                </a:solidFill>
              </a:rPr>
              <a:t>. </a:t>
            </a:r>
            <a:r>
              <a:rPr lang="en-US" sz="2000" b="1" dirty="0" err="1">
                <a:solidFill>
                  <a:schemeClr val="bg1"/>
                </a:solidFill>
              </a:rPr>
              <a:t>F</a:t>
            </a:r>
            <a:r>
              <a:rPr lang="en-US" sz="2000" b="1" dirty="0" err="1" smtClean="0">
                <a:solidFill>
                  <a:schemeClr val="bg1"/>
                </a:solidFill>
              </a:rPr>
              <a:t>actorizatoin</a:t>
            </a:r>
            <a:r>
              <a:rPr lang="en-US" sz="2000" b="1" dirty="0" smtClean="0">
                <a:solidFill>
                  <a:schemeClr val="bg1"/>
                </a:solidFill>
              </a:rPr>
              <a:t> Meets the Neighborhood: A Multifaceted Collaborative Filtering Model. </a:t>
            </a:r>
            <a:r>
              <a:rPr lang="en-US" sz="2000" i="1" dirty="0" smtClean="0">
                <a:solidFill>
                  <a:schemeClr val="bg1"/>
                </a:solidFill>
              </a:rPr>
              <a:t>KDD, </a:t>
            </a:r>
            <a:r>
              <a:rPr lang="en-US" sz="2000" b="1" dirty="0" smtClean="0">
                <a:solidFill>
                  <a:schemeClr val="bg1"/>
                </a:solidFill>
              </a:rPr>
              <a:t>2008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610" y="4133288"/>
            <a:ext cx="2418661" cy="18945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60413" y="3585554"/>
            <a:ext cx="4451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 smtClean="0"/>
              <a:t>R</a:t>
            </a:r>
            <a:endParaRPr lang="en-US" sz="2800" b="1" i="1" dirty="0"/>
          </a:p>
        </p:txBody>
      </p:sp>
      <p:sp>
        <p:nvSpPr>
          <p:cNvPr id="8" name="Rectangle 7"/>
          <p:cNvSpPr/>
          <p:nvPr/>
        </p:nvSpPr>
        <p:spPr>
          <a:xfrm>
            <a:off x="6307855" y="4125412"/>
            <a:ext cx="436847" cy="18469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6200000">
            <a:off x="8044048" y="3559232"/>
            <a:ext cx="387189" cy="151076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71027" y="3633460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/>
              <a:t>U</a:t>
            </a:r>
            <a:endParaRPr lang="en-US" sz="2800" b="1" i="1" dirty="0"/>
          </a:p>
        </p:txBody>
      </p:sp>
      <p:sp>
        <p:nvSpPr>
          <p:cNvPr id="11" name="Rectangle 10"/>
          <p:cNvSpPr/>
          <p:nvPr/>
        </p:nvSpPr>
        <p:spPr>
          <a:xfrm>
            <a:off x="7967617" y="3633460"/>
            <a:ext cx="5693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/>
              <a:t>V</a:t>
            </a:r>
            <a:r>
              <a:rPr lang="en-US" sz="2800" baseline="30000" dirty="0" smtClean="0"/>
              <a:t>T</a:t>
            </a:r>
            <a:endParaRPr lang="en-US" sz="2800" baseline="30000" dirty="0"/>
          </a:p>
        </p:txBody>
      </p:sp>
      <p:sp>
        <p:nvSpPr>
          <p:cNvPr id="12" name="Right Arrow 11"/>
          <p:cNvSpPr/>
          <p:nvPr/>
        </p:nvSpPr>
        <p:spPr>
          <a:xfrm>
            <a:off x="5681587" y="4834603"/>
            <a:ext cx="564455" cy="484632"/>
          </a:xfrm>
          <a:prstGeom prst="rightArrow">
            <a:avLst/>
          </a:prstGeom>
          <a:solidFill>
            <a:srgbClr val="011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20283" y="4126980"/>
            <a:ext cx="436847" cy="4136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97146" y="3633460"/>
            <a:ext cx="396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err="1" smtClean="0"/>
              <a:t>Σ</a:t>
            </a:r>
            <a:endParaRPr lang="en-US" sz="2800" b="1" i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0" y="4290932"/>
            <a:ext cx="2322526" cy="1571973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2474854" y="4834603"/>
            <a:ext cx="564455" cy="484632"/>
          </a:xfrm>
          <a:prstGeom prst="rightArrow">
            <a:avLst/>
          </a:prstGeom>
          <a:solidFill>
            <a:srgbClr val="011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19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Transfer:</a:t>
            </a:r>
            <a:r>
              <a:rPr lang="zh-CN" altLang="en-US" dirty="0"/>
              <a:t> </a:t>
            </a:r>
            <a:r>
              <a:rPr lang="en-US" altLang="zh-CN" dirty="0"/>
              <a:t>Alleviate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Sparsity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641422"/>
              </p:ext>
            </p:extLst>
          </p:nvPr>
        </p:nvGraphicFramePr>
        <p:xfrm>
          <a:off x="457200" y="1424686"/>
          <a:ext cx="8229600" cy="33528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861457"/>
                <a:gridCol w="4490357"/>
                <a:gridCol w="18777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Problem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Bridge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Method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</a:rPr>
                        <a:t>Cross-Source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Cross-Domain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Cross-Platform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79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Sources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Non-overlapped:</a:t>
            </a:r>
            <a:r>
              <a:rPr lang="zh-CN" altLang="en-US" dirty="0"/>
              <a:t> </a:t>
            </a:r>
            <a:r>
              <a:rPr lang="en-US" altLang="zh-CN" dirty="0" smtClean="0"/>
              <a:t>Codebook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Transfer</a:t>
            </a:r>
            <a:r>
              <a:rPr lang="zh-CN" altLang="en-US" dirty="0" smtClean="0"/>
              <a:t> </a:t>
            </a:r>
            <a:r>
              <a:rPr lang="en-US" altLang="zh-CN" dirty="0" smtClean="0"/>
              <a:t>(CBT)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Li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Can Movies and Books Collaborate? Cross-Domain Collaborative Filtering for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Sparsity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Reduction.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IJCAI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2009.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85649" y="3275832"/>
            <a:ext cx="2141095" cy="2139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29" y="5501473"/>
            <a:ext cx="934933" cy="518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83" y="5526822"/>
            <a:ext cx="1158727" cy="5183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3301181"/>
            <a:ext cx="2141095" cy="21390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下箭头 46"/>
          <p:cNvSpPr/>
          <p:nvPr/>
        </p:nvSpPr>
        <p:spPr>
          <a:xfrm rot="16200000">
            <a:off x="3537570" y="3740011"/>
            <a:ext cx="453295" cy="1872409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608" y="2255009"/>
            <a:ext cx="1697176" cy="8915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16200000">
            <a:off x="-14402" y="4383829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n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46130" y="3292670"/>
            <a:ext cx="2052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m</a:t>
            </a:r>
            <a:r>
              <a:rPr lang="en-US" altLang="zh-CN" sz="3200" dirty="0" smtClean="0"/>
              <a:t> </a:t>
            </a:r>
            <a:r>
              <a:rPr lang="en-US" altLang="zh-CN" sz="3200" b="1" dirty="0" smtClean="0"/>
              <a:t>movies</a:t>
            </a:r>
            <a:endParaRPr lang="en-US" sz="3200" b="1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5214047" y="4332211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p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5932976" y="3275832"/>
            <a:ext cx="1938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q</a:t>
            </a:r>
            <a:r>
              <a:rPr lang="en-US" altLang="zh-CN" sz="3200" dirty="0" smtClean="0"/>
              <a:t> </a:t>
            </a:r>
            <a:r>
              <a:rPr lang="en-US" altLang="zh-CN" sz="3200" b="1" dirty="0" smtClean="0"/>
              <a:t>movies</a:t>
            </a:r>
            <a:endParaRPr lang="en-US" sz="32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14900" y="3952682"/>
            <a:ext cx="1700619" cy="6727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564" y="4921508"/>
            <a:ext cx="2663767" cy="5162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554" y="4850081"/>
            <a:ext cx="2076388" cy="56477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151774" y="3242927"/>
            <a:ext cx="1224884" cy="10109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510767" y="3486810"/>
            <a:ext cx="5921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i="1" dirty="0" smtClean="0">
                <a:solidFill>
                  <a:schemeClr val="bg1"/>
                </a:solidFill>
              </a:rPr>
              <a:t>Σ</a:t>
            </a:r>
            <a:r>
              <a:rPr lang="en-US" altLang="zh-CN" sz="2800" b="1" i="1" baseline="-25000" dirty="0" smtClean="0">
                <a:solidFill>
                  <a:schemeClr val="bg1"/>
                </a:solidFill>
              </a:rPr>
              <a:t>0</a:t>
            </a:r>
            <a:endParaRPr lang="en-US" sz="2800" b="1" i="1" baseline="-250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754966" y="2633093"/>
            <a:ext cx="2018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/>
              <a:t>k</a:t>
            </a:r>
            <a:r>
              <a:rPr lang="en-US" altLang="zh-CN" sz="2800" baseline="-25000" dirty="0" err="1" smtClean="0"/>
              <a:t>user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×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k</a:t>
            </a:r>
            <a:r>
              <a:rPr lang="en-US" altLang="zh-CN" sz="2800" baseline="-25000" dirty="0" err="1" smtClean="0"/>
              <a:t>item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901342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Sources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Non-overlapped:</a:t>
            </a:r>
            <a:r>
              <a:rPr lang="zh-CN" altLang="en-US" dirty="0"/>
              <a:t> </a:t>
            </a:r>
            <a:r>
              <a:rPr lang="en-US" altLang="zh-CN" dirty="0"/>
              <a:t>Codebook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(CBT)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Li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Can Movies and Books Collaborate? Cross-Domain Collaborative Filtering for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Sparsity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Reduction.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IJCAI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2009.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85649" y="3275832"/>
            <a:ext cx="2141095" cy="2139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29" y="5501473"/>
            <a:ext cx="934933" cy="518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83" y="5526822"/>
            <a:ext cx="1158727" cy="5183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3301181"/>
            <a:ext cx="2141095" cy="21390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下箭头 46"/>
          <p:cNvSpPr/>
          <p:nvPr/>
        </p:nvSpPr>
        <p:spPr>
          <a:xfrm rot="16200000">
            <a:off x="3537570" y="3740011"/>
            <a:ext cx="453295" cy="1872409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608" y="2255009"/>
            <a:ext cx="1697176" cy="8915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16200000">
            <a:off x="-14402" y="4383829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n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737559" y="3311299"/>
            <a:ext cx="18453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m</a:t>
            </a:r>
            <a:r>
              <a:rPr lang="en-US" altLang="zh-CN" sz="3200" dirty="0" smtClean="0"/>
              <a:t>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books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rot="16200000">
            <a:off x="5214047" y="4332211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p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5932976" y="3275832"/>
            <a:ext cx="1938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q</a:t>
            </a:r>
            <a:r>
              <a:rPr lang="en-US" altLang="zh-CN" sz="3200" dirty="0" smtClean="0"/>
              <a:t> </a:t>
            </a:r>
            <a:r>
              <a:rPr lang="en-US" altLang="zh-CN" sz="3200" b="1" dirty="0" smtClean="0"/>
              <a:t>movies</a:t>
            </a:r>
            <a:endParaRPr lang="en-US" sz="32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14900" y="3952682"/>
            <a:ext cx="1700619" cy="67275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554" y="4850081"/>
            <a:ext cx="2076388" cy="5647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2171" y="4262339"/>
            <a:ext cx="1271055" cy="127105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151774" y="3242927"/>
            <a:ext cx="1224884" cy="10109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510767" y="3486810"/>
            <a:ext cx="5921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i="1" dirty="0" smtClean="0">
                <a:solidFill>
                  <a:schemeClr val="bg1"/>
                </a:solidFill>
              </a:rPr>
              <a:t>Σ</a:t>
            </a:r>
            <a:r>
              <a:rPr lang="en-US" altLang="zh-CN" sz="2800" b="1" i="1" baseline="-25000" dirty="0" smtClean="0">
                <a:solidFill>
                  <a:schemeClr val="bg1"/>
                </a:solidFill>
              </a:rPr>
              <a:t>0</a:t>
            </a:r>
            <a:endParaRPr lang="en-US" sz="2800" b="1" i="1" baseline="-250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754966" y="2633093"/>
            <a:ext cx="2018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/>
              <a:t>k</a:t>
            </a:r>
            <a:r>
              <a:rPr lang="en-US" altLang="zh-CN" sz="2800" baseline="-25000" dirty="0" err="1" smtClean="0"/>
              <a:t>user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×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k</a:t>
            </a:r>
            <a:r>
              <a:rPr lang="en-US" altLang="zh-CN" sz="2800" baseline="-25000" dirty="0" err="1" smtClean="0"/>
              <a:t>item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1887100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Codebook Transfer</a:t>
            </a:r>
            <a:r>
              <a:rPr lang="zh-CN" altLang="en-US" dirty="0"/>
              <a:t> </a:t>
            </a:r>
            <a:r>
              <a:rPr lang="en-US" altLang="zh-CN" dirty="0"/>
              <a:t>(CBT)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Li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Can Movies and Books Collaborate? Cross-Domain Collaborative Filtering for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Sparsity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Reduction.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IJCAI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2009.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83" y="4986040"/>
            <a:ext cx="1158727" cy="5183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200" y="2760399"/>
            <a:ext cx="2141095" cy="21390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6200000">
            <a:off x="-14402" y="3843047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n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865128" y="2786668"/>
            <a:ext cx="17331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smtClean="0"/>
              <a:t>m</a:t>
            </a:r>
            <a:r>
              <a:rPr lang="en-US" altLang="zh-CN" sz="3200" smtClean="0"/>
              <a:t> books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416" y="2284023"/>
            <a:ext cx="5696262" cy="1545889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19" idx="2"/>
          </p:cNvCxnSpPr>
          <p:nvPr/>
        </p:nvCxnSpPr>
        <p:spPr>
          <a:xfrm flipH="1">
            <a:off x="7419008" y="1832513"/>
            <a:ext cx="376608" cy="6121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100554" y="1186182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m</a:t>
            </a:r>
            <a:r>
              <a:rPr lang="zh-CN" altLang="en-US" sz="3600" i="1" dirty="0" smtClean="0"/>
              <a:t> </a:t>
            </a:r>
            <a:r>
              <a:rPr lang="en-US" altLang="zh-CN" sz="3600" dirty="0"/>
              <a:t>×</a:t>
            </a:r>
            <a:r>
              <a:rPr lang="zh-CN" altLang="en-US" sz="3600" i="1" dirty="0"/>
              <a:t> </a:t>
            </a:r>
            <a:r>
              <a:rPr lang="en-US" altLang="zh-CN" sz="3600" i="1" dirty="0" smtClean="0"/>
              <a:t>l</a:t>
            </a:r>
            <a:endParaRPr lang="zh-CN" altLang="en-US" sz="3600" i="1" dirty="0"/>
          </a:p>
        </p:txBody>
      </p:sp>
      <p:cxnSp>
        <p:nvCxnSpPr>
          <p:cNvPr id="21" name="Straight Arrow Connector 20"/>
          <p:cNvCxnSpPr>
            <a:stCxn id="22" idx="2"/>
          </p:cNvCxnSpPr>
          <p:nvPr/>
        </p:nvCxnSpPr>
        <p:spPr>
          <a:xfrm>
            <a:off x="6337609" y="2138584"/>
            <a:ext cx="380001" cy="3060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642547" y="1492253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n</a:t>
            </a:r>
            <a:r>
              <a:rPr lang="zh-CN" altLang="en-US" sz="3600" i="1" dirty="0" smtClean="0"/>
              <a:t> </a:t>
            </a:r>
            <a:r>
              <a:rPr lang="en-US" altLang="zh-CN" sz="3600" dirty="0" smtClean="0"/>
              <a:t>×</a:t>
            </a:r>
            <a:r>
              <a:rPr lang="zh-CN" altLang="en-US" sz="3600" i="1" dirty="0" smtClean="0"/>
              <a:t> </a:t>
            </a:r>
            <a:r>
              <a:rPr lang="en-US" altLang="zh-CN" sz="3600" i="1" dirty="0" smtClean="0"/>
              <a:t>k</a:t>
            </a:r>
            <a:endParaRPr lang="zh-CN" altLang="en-US" sz="3600" i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416" y="5383522"/>
            <a:ext cx="6349584" cy="549194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2794416" y="3829912"/>
            <a:ext cx="6120984" cy="29980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089479" y="5038563"/>
            <a:ext cx="748553" cy="4658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838033" y="4544737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k</a:t>
            </a:r>
            <a:r>
              <a:rPr lang="zh-CN" altLang="en-US" sz="3600" i="1" dirty="0" smtClean="0"/>
              <a:t> </a:t>
            </a:r>
            <a:r>
              <a:rPr lang="en-US" altLang="zh-CN" sz="3600" dirty="0" smtClean="0"/>
              <a:t>×</a:t>
            </a:r>
            <a:r>
              <a:rPr lang="zh-CN" altLang="en-US" sz="3600" i="1" dirty="0" smtClean="0"/>
              <a:t> </a:t>
            </a:r>
            <a:r>
              <a:rPr lang="en-US" altLang="zh-CN" sz="3600" i="1" dirty="0"/>
              <a:t>l</a:t>
            </a:r>
            <a:endParaRPr lang="zh-CN" altLang="en-US" sz="3600" i="1" dirty="0"/>
          </a:p>
        </p:txBody>
      </p:sp>
      <p:sp>
        <p:nvSpPr>
          <p:cNvPr id="34" name="Rectangle 33"/>
          <p:cNvSpPr/>
          <p:nvPr/>
        </p:nvSpPr>
        <p:spPr>
          <a:xfrm>
            <a:off x="2593809" y="4046739"/>
            <a:ext cx="6550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11C9A"/>
                </a:solidFill>
              </a:rPr>
              <a:t>Codebook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=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User</a:t>
            </a:r>
            <a:r>
              <a:rPr lang="zh-CN" altLang="en-US" sz="2800" dirty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Group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×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Item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Group</a:t>
            </a:r>
            <a:r>
              <a:rPr lang="en-US" sz="2800" dirty="0" smtClean="0">
                <a:solidFill>
                  <a:srgbClr val="011C9A"/>
                </a:solidFill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816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ng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068ABC0B-D28E-5E43-B951-98841F2AEF8A}" vid="{439ADCF2-AE7F-C74D-A736-63B0F1AEF5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meng-uiuc</Template>
  <TotalTime>4512</TotalTime>
  <Words>1144</Words>
  <Application>Microsoft Macintosh PowerPoint</Application>
  <PresentationFormat>On-screen Show (4:3)</PresentationFormat>
  <Paragraphs>468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Wingdings</vt:lpstr>
      <vt:lpstr>华文新魏</vt:lpstr>
      <vt:lpstr>宋体</vt:lpstr>
      <vt:lpstr>meng</vt:lpstr>
      <vt:lpstr>Little is much: bridging cross-platform behaviors through overlapped crowds</vt:lpstr>
      <vt:lpstr>We Need Multiple Platforms</vt:lpstr>
      <vt:lpstr>Cross-Platform: e.g., Facebook+App</vt:lpstr>
      <vt:lpstr>Behavior Prediction</vt:lpstr>
      <vt:lpstr>Matrix Factorization</vt:lpstr>
      <vt:lpstr>Knowledge Transfer: Alleviate the Sparsity</vt:lpstr>
      <vt:lpstr>Cross Data Sources</vt:lpstr>
      <vt:lpstr>Cross Data Sources</vt:lpstr>
      <vt:lpstr>Cross Data Sources</vt:lpstr>
      <vt:lpstr>Cross Data Sources</vt:lpstr>
      <vt:lpstr>Knowledge Transfer: Alleviate the Sparsity</vt:lpstr>
      <vt:lpstr>Cross Domains</vt:lpstr>
      <vt:lpstr>Cross Domains</vt:lpstr>
      <vt:lpstr>Cross Domains</vt:lpstr>
      <vt:lpstr>Knowledge Transfer: Alleviate the Sparsity</vt:lpstr>
      <vt:lpstr>Cross-Platform: e.g., Facebook+App</vt:lpstr>
      <vt:lpstr>Facebook/Twitter/Google Chrome (Auxiliary) Uber/Amazon/Netflix (Target)</vt:lpstr>
      <vt:lpstr>Partially Overlapped Users</vt:lpstr>
      <vt:lpstr>Knowledge Transfer: Alleviate the Sparsity</vt:lpstr>
      <vt:lpstr>If Overlapped Users Adopted Many Items </vt:lpstr>
      <vt:lpstr>When NO Transfer</vt:lpstr>
      <vt:lpstr>Knowledge Transfer: Alleviate the Sparsity</vt:lpstr>
      <vt:lpstr>XPTrans: User Representations</vt:lpstr>
      <vt:lpstr>XPTrans: Semi-Supervised Transfer</vt:lpstr>
      <vt:lpstr>Leveraging Auxiliary Platform Data</vt:lpstr>
      <vt:lpstr>Leveraging Flexible Representation</vt:lpstr>
      <vt:lpstr>Cross-Platform: Where Amazing Happens</vt:lpstr>
      <vt:lpstr>Performance</vt:lpstr>
      <vt:lpstr>Different Sizes of Latent Space </vt:lpstr>
      <vt:lpstr>Discussion 1: Bridging Items with Semantics?</vt:lpstr>
      <vt:lpstr>Discussion 2: Bridging Different Behavioral Data Structures?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Behavioral modeling in social networks from micro to macro</dc:title>
  <dc:creator>Microsoft Office User</dc:creator>
  <cp:lastModifiedBy>Microsoft Office User</cp:lastModifiedBy>
  <cp:revision>1518</cp:revision>
  <dcterms:created xsi:type="dcterms:W3CDTF">2015-10-19T18:32:36Z</dcterms:created>
  <dcterms:modified xsi:type="dcterms:W3CDTF">2016-01-22T21:39:30Z</dcterms:modified>
</cp:coreProperties>
</file>